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416" r:id="rId2"/>
    <p:sldId id="468" r:id="rId3"/>
    <p:sldId id="469" r:id="rId4"/>
    <p:sldId id="470" r:id="rId5"/>
    <p:sldId id="465" r:id="rId6"/>
    <p:sldId id="466" r:id="rId7"/>
    <p:sldId id="467" r:id="rId8"/>
    <p:sldId id="439" r:id="rId9"/>
    <p:sldId id="471" r:id="rId10"/>
    <p:sldId id="442" r:id="rId11"/>
    <p:sldId id="473" r:id="rId12"/>
    <p:sldId id="474" r:id="rId13"/>
    <p:sldId id="475" r:id="rId14"/>
    <p:sldId id="477" r:id="rId15"/>
    <p:sldId id="476" r:id="rId16"/>
    <p:sldId id="478" r:id="rId17"/>
    <p:sldId id="479" r:id="rId18"/>
    <p:sldId id="480" r:id="rId19"/>
    <p:sldId id="481" r:id="rId20"/>
    <p:sldId id="482" r:id="rId21"/>
    <p:sldId id="483" r:id="rId22"/>
    <p:sldId id="484" r:id="rId23"/>
    <p:sldId id="485" r:id="rId24"/>
    <p:sldId id="486" r:id="rId25"/>
    <p:sldId id="440" r:id="rId26"/>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3AF8A"/>
    <a:srgbClr val="438264"/>
    <a:srgbClr val="CBE7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84326" autoAdjust="0"/>
  </p:normalViewPr>
  <p:slideViewPr>
    <p:cSldViewPr snapToGrid="0">
      <p:cViewPr varScale="1">
        <p:scale>
          <a:sx n="89" d="100"/>
          <a:sy n="89" d="100"/>
        </p:scale>
        <p:origin x="432" y="-34"/>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notesViewPr>
    <p:cSldViewPr snapToGrid="0">
      <p:cViewPr varScale="1">
        <p:scale>
          <a:sx n="85" d="100"/>
          <a:sy n="85" d="100"/>
        </p:scale>
        <p:origin x="-9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527277-E030-4F94-9E48-41BA097BBD5F}" type="datetimeFigureOut">
              <a:rPr lang="zh-CN" altLang="en-US" smtClean="0"/>
              <a:t>2021/6/4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9B3240-6187-484C-8ECE-A5E8A5F44275}" type="slidenum">
              <a:rPr lang="zh-CN" altLang="en-US" smtClean="0"/>
              <a:t>‹#›</a:t>
            </a:fld>
            <a:endParaRPr lang="zh-CN" altLang="en-US"/>
          </a:p>
        </p:txBody>
      </p:sp>
    </p:spTree>
    <p:extLst>
      <p:ext uri="{BB962C8B-B14F-4D97-AF65-F5344CB8AC3E}">
        <p14:creationId xmlns:p14="http://schemas.microsoft.com/office/powerpoint/2010/main" val="2449339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2B30D4-6BAD-4D5B-948D-6A733C49119D}" type="datetimeFigureOut">
              <a:rPr lang="zh-CN" altLang="en-US" smtClean="0"/>
              <a:t>2021/6/4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825B65-800A-41A7-99D0-FCA25FAEF0D1}" type="slidenum">
              <a:rPr lang="zh-CN" altLang="en-US" smtClean="0"/>
              <a:t>‹#›</a:t>
            </a:fld>
            <a:endParaRPr lang="zh-CN" altLang="en-US"/>
          </a:p>
        </p:txBody>
      </p:sp>
    </p:spTree>
    <p:extLst>
      <p:ext uri="{BB962C8B-B14F-4D97-AF65-F5344CB8AC3E}">
        <p14:creationId xmlns:p14="http://schemas.microsoft.com/office/powerpoint/2010/main" val="921233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TW" sz="1200" b="0" i="0" kern="1200" dirty="0" err="1" smtClean="0">
                <a:solidFill>
                  <a:schemeClr val="tx1"/>
                </a:solidFill>
                <a:effectLst/>
                <a:latin typeface="+mn-lt"/>
                <a:ea typeface="+mn-ea"/>
                <a:cs typeface="+mn-cs"/>
              </a:rPr>
              <a:t>Sportillo</a:t>
            </a:r>
            <a:r>
              <a:rPr lang="en-US" altLang="zh-TW" sz="1200" b="0" i="0" kern="1200" dirty="0" smtClean="0">
                <a:solidFill>
                  <a:schemeClr val="tx1"/>
                </a:solidFill>
                <a:effectLst/>
                <a:latin typeface="+mn-lt"/>
                <a:ea typeface="+mn-ea"/>
                <a:cs typeface="+mn-cs"/>
              </a:rPr>
              <a:t>, </a:t>
            </a:r>
            <a:r>
              <a:rPr lang="en-US" altLang="zh-TW" sz="1200" b="0" i="0" kern="1200" dirty="0" err="1" smtClean="0">
                <a:solidFill>
                  <a:schemeClr val="tx1"/>
                </a:solidFill>
                <a:effectLst/>
                <a:latin typeface="+mn-lt"/>
                <a:ea typeface="+mn-ea"/>
                <a:cs typeface="+mn-cs"/>
              </a:rPr>
              <a:t>Paljic</a:t>
            </a:r>
            <a:r>
              <a:rPr lang="en-US" altLang="zh-TW" sz="1200" b="0" i="0" kern="1200" dirty="0" smtClean="0">
                <a:solidFill>
                  <a:schemeClr val="tx1"/>
                </a:solidFill>
                <a:effectLst/>
                <a:latin typeface="+mn-lt"/>
                <a:ea typeface="+mn-ea"/>
                <a:cs typeface="+mn-cs"/>
              </a:rPr>
              <a:t>, &amp; Ojeda. (2019, March). On-road evaluation of autonomous driving training. In </a:t>
            </a:r>
            <a:r>
              <a:rPr lang="en-US" altLang="zh-TW" sz="1200" b="0" i="1" kern="1200" dirty="0" smtClean="0">
                <a:solidFill>
                  <a:schemeClr val="tx1"/>
                </a:solidFill>
                <a:effectLst/>
                <a:latin typeface="+mn-lt"/>
                <a:ea typeface="+mn-ea"/>
                <a:cs typeface="+mn-cs"/>
              </a:rPr>
              <a:t>2019 14th ACM/IEEE International Conference on Human-Robot Interaction (HRI)</a:t>
            </a:r>
            <a:r>
              <a:rPr lang="en-US" altLang="zh-TW" sz="1200" b="0" i="0" kern="1200" dirty="0" smtClean="0">
                <a:solidFill>
                  <a:schemeClr val="tx1"/>
                </a:solidFill>
                <a:effectLst/>
                <a:latin typeface="+mn-lt"/>
                <a:ea typeface="+mn-ea"/>
                <a:cs typeface="+mn-cs"/>
              </a:rPr>
              <a:t> (pp. 182-190). IEEE.</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a:t>
            </a:fld>
            <a:endParaRPr lang="zh-CN" altLang="en-US"/>
          </a:p>
        </p:txBody>
      </p:sp>
    </p:spTree>
    <p:extLst>
      <p:ext uri="{BB962C8B-B14F-4D97-AF65-F5344CB8AC3E}">
        <p14:creationId xmlns:p14="http://schemas.microsoft.com/office/powerpoint/2010/main" val="3385396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4825B65-800A-41A7-99D0-FCA25FAEF0D1}" type="slidenum">
              <a:rPr lang="zh-CN" altLang="en-US" smtClean="0"/>
              <a:t>10</a:t>
            </a:fld>
            <a:endParaRPr lang="zh-CN" altLang="en-US"/>
          </a:p>
        </p:txBody>
      </p:sp>
    </p:spTree>
    <p:extLst>
      <p:ext uri="{BB962C8B-B14F-4D97-AF65-F5344CB8AC3E}">
        <p14:creationId xmlns:p14="http://schemas.microsoft.com/office/powerpoint/2010/main" val="3696312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11</a:t>
            </a:fld>
            <a:endParaRPr lang="zh-CN" altLang="en-US"/>
          </a:p>
        </p:txBody>
      </p:sp>
    </p:spTree>
    <p:extLst>
      <p:ext uri="{BB962C8B-B14F-4D97-AF65-F5344CB8AC3E}">
        <p14:creationId xmlns:p14="http://schemas.microsoft.com/office/powerpoint/2010/main" val="1742561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12</a:t>
            </a:fld>
            <a:endParaRPr lang="zh-CN" altLang="en-US"/>
          </a:p>
        </p:txBody>
      </p:sp>
    </p:spTree>
    <p:extLst>
      <p:ext uri="{BB962C8B-B14F-4D97-AF65-F5344CB8AC3E}">
        <p14:creationId xmlns:p14="http://schemas.microsoft.com/office/powerpoint/2010/main" val="1666545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13</a:t>
            </a:fld>
            <a:endParaRPr lang="zh-CN" altLang="en-US"/>
          </a:p>
        </p:txBody>
      </p:sp>
    </p:spTree>
    <p:extLst>
      <p:ext uri="{BB962C8B-B14F-4D97-AF65-F5344CB8AC3E}">
        <p14:creationId xmlns:p14="http://schemas.microsoft.com/office/powerpoint/2010/main" val="3534215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14</a:t>
            </a:fld>
            <a:endParaRPr lang="zh-CN" altLang="en-US"/>
          </a:p>
        </p:txBody>
      </p:sp>
    </p:spTree>
    <p:extLst>
      <p:ext uri="{BB962C8B-B14F-4D97-AF65-F5344CB8AC3E}">
        <p14:creationId xmlns:p14="http://schemas.microsoft.com/office/powerpoint/2010/main" val="3820277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15</a:t>
            </a:fld>
            <a:endParaRPr lang="zh-CN" altLang="en-US"/>
          </a:p>
        </p:txBody>
      </p:sp>
    </p:spTree>
    <p:extLst>
      <p:ext uri="{BB962C8B-B14F-4D97-AF65-F5344CB8AC3E}">
        <p14:creationId xmlns:p14="http://schemas.microsoft.com/office/powerpoint/2010/main" val="2581943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16</a:t>
            </a:fld>
            <a:endParaRPr lang="zh-CN" altLang="en-US"/>
          </a:p>
        </p:txBody>
      </p:sp>
    </p:spTree>
    <p:extLst>
      <p:ext uri="{BB962C8B-B14F-4D97-AF65-F5344CB8AC3E}">
        <p14:creationId xmlns:p14="http://schemas.microsoft.com/office/powerpoint/2010/main" val="4038665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17</a:t>
            </a:fld>
            <a:endParaRPr lang="zh-CN" altLang="en-US"/>
          </a:p>
        </p:txBody>
      </p:sp>
    </p:spTree>
    <p:extLst>
      <p:ext uri="{BB962C8B-B14F-4D97-AF65-F5344CB8AC3E}">
        <p14:creationId xmlns:p14="http://schemas.microsoft.com/office/powerpoint/2010/main" val="2993755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18</a:t>
            </a:fld>
            <a:endParaRPr lang="zh-CN" altLang="en-US"/>
          </a:p>
        </p:txBody>
      </p:sp>
    </p:spTree>
    <p:extLst>
      <p:ext uri="{BB962C8B-B14F-4D97-AF65-F5344CB8AC3E}">
        <p14:creationId xmlns:p14="http://schemas.microsoft.com/office/powerpoint/2010/main" val="954959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19</a:t>
            </a:fld>
            <a:endParaRPr lang="zh-CN" altLang="en-US"/>
          </a:p>
        </p:txBody>
      </p:sp>
    </p:spTree>
    <p:extLst>
      <p:ext uri="{BB962C8B-B14F-4D97-AF65-F5344CB8AC3E}">
        <p14:creationId xmlns:p14="http://schemas.microsoft.com/office/powerpoint/2010/main" val="3282877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2</a:t>
            </a:fld>
            <a:endParaRPr lang="zh-CN" altLang="en-US"/>
          </a:p>
        </p:txBody>
      </p:sp>
    </p:spTree>
    <p:extLst>
      <p:ext uri="{BB962C8B-B14F-4D97-AF65-F5344CB8AC3E}">
        <p14:creationId xmlns:p14="http://schemas.microsoft.com/office/powerpoint/2010/main" val="258288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20</a:t>
            </a:fld>
            <a:endParaRPr lang="zh-CN" altLang="en-US"/>
          </a:p>
        </p:txBody>
      </p:sp>
    </p:spTree>
    <p:extLst>
      <p:ext uri="{BB962C8B-B14F-4D97-AF65-F5344CB8AC3E}">
        <p14:creationId xmlns:p14="http://schemas.microsoft.com/office/powerpoint/2010/main" val="2559649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21</a:t>
            </a:fld>
            <a:endParaRPr lang="zh-CN" altLang="en-US"/>
          </a:p>
        </p:txBody>
      </p:sp>
    </p:spTree>
    <p:extLst>
      <p:ext uri="{BB962C8B-B14F-4D97-AF65-F5344CB8AC3E}">
        <p14:creationId xmlns:p14="http://schemas.microsoft.com/office/powerpoint/2010/main" val="4101353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22</a:t>
            </a:fld>
            <a:endParaRPr lang="zh-CN" altLang="en-US"/>
          </a:p>
        </p:txBody>
      </p:sp>
    </p:spTree>
    <p:extLst>
      <p:ext uri="{BB962C8B-B14F-4D97-AF65-F5344CB8AC3E}">
        <p14:creationId xmlns:p14="http://schemas.microsoft.com/office/powerpoint/2010/main" val="112467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23</a:t>
            </a:fld>
            <a:endParaRPr lang="zh-CN" altLang="en-US"/>
          </a:p>
        </p:txBody>
      </p:sp>
    </p:spTree>
    <p:extLst>
      <p:ext uri="{BB962C8B-B14F-4D97-AF65-F5344CB8AC3E}">
        <p14:creationId xmlns:p14="http://schemas.microsoft.com/office/powerpoint/2010/main" val="153682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24</a:t>
            </a:fld>
            <a:endParaRPr lang="zh-CN" altLang="en-US"/>
          </a:p>
        </p:txBody>
      </p:sp>
    </p:spTree>
    <p:extLst>
      <p:ext uri="{BB962C8B-B14F-4D97-AF65-F5344CB8AC3E}">
        <p14:creationId xmlns:p14="http://schemas.microsoft.com/office/powerpoint/2010/main" val="3380914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4825B65-800A-41A7-99D0-FCA25FAEF0D1}" type="slidenum">
              <a:rPr lang="zh-CN" altLang="en-US" smtClean="0"/>
              <a:t>25</a:t>
            </a:fld>
            <a:endParaRPr lang="zh-CN" altLang="en-US"/>
          </a:p>
        </p:txBody>
      </p:sp>
    </p:spTree>
    <p:extLst>
      <p:ext uri="{BB962C8B-B14F-4D97-AF65-F5344CB8AC3E}">
        <p14:creationId xmlns:p14="http://schemas.microsoft.com/office/powerpoint/2010/main" val="941880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3</a:t>
            </a:fld>
            <a:endParaRPr lang="zh-CN" altLang="en-US"/>
          </a:p>
        </p:txBody>
      </p:sp>
    </p:spTree>
    <p:extLst>
      <p:ext uri="{BB962C8B-B14F-4D97-AF65-F5344CB8AC3E}">
        <p14:creationId xmlns:p14="http://schemas.microsoft.com/office/powerpoint/2010/main" val="1708113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4</a:t>
            </a:fld>
            <a:endParaRPr lang="zh-CN" altLang="en-US"/>
          </a:p>
        </p:txBody>
      </p:sp>
    </p:spTree>
    <p:extLst>
      <p:ext uri="{BB962C8B-B14F-4D97-AF65-F5344CB8AC3E}">
        <p14:creationId xmlns:p14="http://schemas.microsoft.com/office/powerpoint/2010/main" val="1214618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5</a:t>
            </a:fld>
            <a:endParaRPr lang="zh-CN" altLang="en-US"/>
          </a:p>
        </p:txBody>
      </p:sp>
    </p:spTree>
    <p:extLst>
      <p:ext uri="{BB962C8B-B14F-4D97-AF65-F5344CB8AC3E}">
        <p14:creationId xmlns:p14="http://schemas.microsoft.com/office/powerpoint/2010/main" val="2462747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6</a:t>
            </a:fld>
            <a:endParaRPr lang="zh-CN" altLang="en-US"/>
          </a:p>
        </p:txBody>
      </p:sp>
    </p:spTree>
    <p:extLst>
      <p:ext uri="{BB962C8B-B14F-4D97-AF65-F5344CB8AC3E}">
        <p14:creationId xmlns:p14="http://schemas.microsoft.com/office/powerpoint/2010/main" val="2705179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7</a:t>
            </a:fld>
            <a:endParaRPr lang="zh-CN" altLang="en-US"/>
          </a:p>
        </p:txBody>
      </p:sp>
    </p:spTree>
    <p:extLst>
      <p:ext uri="{BB962C8B-B14F-4D97-AF65-F5344CB8AC3E}">
        <p14:creationId xmlns:p14="http://schemas.microsoft.com/office/powerpoint/2010/main" val="4078563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8</a:t>
            </a:fld>
            <a:endParaRPr lang="zh-CN" altLang="en-US"/>
          </a:p>
        </p:txBody>
      </p:sp>
    </p:spTree>
    <p:extLst>
      <p:ext uri="{BB962C8B-B14F-4D97-AF65-F5344CB8AC3E}">
        <p14:creationId xmlns:p14="http://schemas.microsoft.com/office/powerpoint/2010/main" val="1149443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TW" altLang="en-US" dirty="0" smtClean="0"/>
              <a:t>對問題了解後再進行決策</a:t>
            </a:r>
            <a:endParaRPr lang="en-US" altLang="zh-TW" dirty="0" smtClean="0"/>
          </a:p>
          <a:p>
            <a:r>
              <a:rPr lang="zh-TW" altLang="en-US" dirty="0" smtClean="0"/>
              <a:t>不意氣用事衝動行動</a:t>
            </a:r>
            <a:endParaRPr lang="en-US" altLang="zh-TW" dirty="0" smtClean="0"/>
          </a:p>
          <a:p>
            <a:r>
              <a:rPr lang="zh-TW" altLang="en-US" dirty="0" smtClean="0"/>
              <a:t>三思而後行</a:t>
            </a:r>
            <a:endParaRPr lang="zh-CN" altLang="en-US" dirty="0"/>
          </a:p>
        </p:txBody>
      </p:sp>
      <p:sp>
        <p:nvSpPr>
          <p:cNvPr id="4" name="灯片编号占位符 3"/>
          <p:cNvSpPr>
            <a:spLocks noGrp="1"/>
          </p:cNvSpPr>
          <p:nvPr>
            <p:ph type="sldNum" sz="quarter" idx="5"/>
          </p:nvPr>
        </p:nvSpPr>
        <p:spPr/>
        <p:txBody>
          <a:bodyPr/>
          <a:lstStyle/>
          <a:p>
            <a:fld id="{34825B65-800A-41A7-99D0-FCA25FAEF0D1}" type="slidenum">
              <a:rPr lang="zh-CN" altLang="en-US" smtClean="0"/>
              <a:t>9</a:t>
            </a:fld>
            <a:endParaRPr lang="zh-CN" altLang="en-US"/>
          </a:p>
        </p:txBody>
      </p:sp>
    </p:spTree>
    <p:extLst>
      <p:ext uri="{BB962C8B-B14F-4D97-AF65-F5344CB8AC3E}">
        <p14:creationId xmlns:p14="http://schemas.microsoft.com/office/powerpoint/2010/main" val="2016422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2"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49"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6"/>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2"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2A644EF-8460-48BF-B9EA-F432207B163C}" type="slidenum">
              <a:rPr lang="zh-CN" altLang="en-US" smtClean="0"/>
              <a:t>‹#›</a:t>
            </a:fld>
            <a:endParaRPr lang="zh-CN" altLang="en-US"/>
          </a:p>
        </p:txBody>
      </p:sp>
      <p:sp>
        <p:nvSpPr>
          <p:cNvPr id="11" name="矩形 10"/>
          <p:cNvSpPr/>
          <p:nvPr userDrawn="1"/>
        </p:nvSpPr>
        <p:spPr>
          <a:xfrm>
            <a:off x="8325228" y="4545177"/>
            <a:ext cx="775136" cy="230832"/>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精美</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课件：</a:t>
            </a:r>
            <a:r>
              <a:rPr lang="en-US" altLang="zh-CN" sz="100" dirty="0">
                <a:solidFill>
                  <a:prstClr val="white"/>
                </a:solidFill>
                <a:latin typeface="Calibri"/>
                <a:ea typeface="宋体"/>
              </a:rPr>
              <a:t>www.1ppt.com/kejian/             </a:t>
            </a: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zh-CN" altLang="en-US" sz="100" dirty="0">
                <a:solidFill>
                  <a:prstClr val="white"/>
                </a:solidFill>
                <a:latin typeface="Calibri"/>
                <a:ea typeface="宋体"/>
              </a:rPr>
              <a:t>工作总结</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www.1ppt.com/xiazai/zongjie/ </a:t>
            </a:r>
            <a:r>
              <a:rPr lang="zh-CN" altLang="en-US" sz="100" dirty="0">
                <a:solidFill>
                  <a:prstClr val="white"/>
                </a:solidFill>
                <a:latin typeface="Calibri"/>
                <a:ea typeface="宋体"/>
              </a:rPr>
              <a:t>工作计划：</a:t>
            </a:r>
            <a:r>
              <a:rPr lang="en-US" altLang="zh-CN" sz="100" dirty="0">
                <a:solidFill>
                  <a:prstClr val="white"/>
                </a:solidFill>
                <a:latin typeface="Calibri"/>
                <a:ea typeface="宋体"/>
              </a:rPr>
              <a:t>www.1ppt.com/xiazai/jihua/</a:t>
            </a:r>
          </a:p>
          <a:p>
            <a:r>
              <a:rPr lang="zh-CN" altLang="en-US" sz="100" dirty="0">
                <a:solidFill>
                  <a:prstClr val="white"/>
                </a:solidFill>
                <a:latin typeface="Calibri"/>
                <a:ea typeface="宋体"/>
              </a:rPr>
              <a:t>商务</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www.1ppt.com/moban/shangwu/  </a:t>
            </a:r>
            <a:r>
              <a:rPr lang="zh-CN" altLang="en-US" sz="100" dirty="0">
                <a:solidFill>
                  <a:prstClr val="white"/>
                </a:solidFill>
                <a:latin typeface="Calibri"/>
                <a:ea typeface="宋体"/>
              </a:rPr>
              <a:t>个人简历</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www.1ppt.com/xiazai/jianli/  </a:t>
            </a:r>
          </a:p>
          <a:p>
            <a:r>
              <a:rPr lang="zh-CN" altLang="en-US" sz="100" dirty="0">
                <a:solidFill>
                  <a:prstClr val="white"/>
                </a:solidFill>
                <a:latin typeface="Calibri"/>
                <a:ea typeface="宋体"/>
              </a:rPr>
              <a:t>毕业答辩</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www.1ppt.com/xiazai/dabian/  </a:t>
            </a:r>
            <a:r>
              <a:rPr lang="zh-CN" altLang="en-US" sz="100" dirty="0">
                <a:solidFill>
                  <a:prstClr val="white"/>
                </a:solidFill>
                <a:latin typeface="Calibri"/>
                <a:ea typeface="宋体"/>
              </a:rPr>
              <a:t>工作汇报</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www.1ppt.com/xiazai/huibao/    </a:t>
            </a:r>
          </a:p>
          <a:p>
            <a:r>
              <a:rPr lang="en-US" altLang="zh-CN" sz="100" dirty="0">
                <a:solidFill>
                  <a:prstClr val="white"/>
                </a:solidFill>
                <a:latin typeface="Calibri"/>
                <a:ea typeface="宋体"/>
              </a:rPr>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10E9587-1CE5-4235-A736-5D4F3DCB62DC}" type="datetimeFigureOut">
              <a:rPr lang="zh-CN" altLang="en-US" smtClean="0"/>
              <a:t>2021/6/4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A644EF-8460-48BF-B9EA-F432207B163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E9587-1CE5-4235-A736-5D4F3DCB62DC}" type="datetimeFigureOut">
              <a:rPr lang="zh-CN" altLang="en-US" smtClean="0"/>
              <a:t>2021/6/4</a:t>
            </a:fld>
            <a:endParaRPr lang="zh-CN" altLang="en-US"/>
          </a:p>
        </p:txBody>
      </p:sp>
      <p:sp>
        <p:nvSpPr>
          <p:cNvPr id="5" name="页脚占位符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A644EF-8460-48BF-B9EA-F432207B163C}"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8.gif"/><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9.gif"/><Relationship Id="rId5" Type="http://schemas.openxmlformats.org/officeDocument/2006/relationships/image" Target="../media/image8.gif"/><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8.gif"/><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0.gif"/><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2.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3.gif"/><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4.gif"/><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301263"/>
            <a:ext cx="12192000" cy="4255477"/>
          </a:xfrm>
          <a:prstGeom prst="rect">
            <a:avLst/>
          </a:prstGeom>
          <a:solidFill>
            <a:srgbClr val="CBE7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4679" y="3714369"/>
            <a:ext cx="4002256" cy="4002256"/>
          </a:xfrm>
          <a:prstGeom prst="rect">
            <a:avLst/>
          </a:prstGeom>
        </p:spPr>
      </p:pic>
      <p:pic>
        <p:nvPicPr>
          <p:cNvPr id="4" name="图片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02096" y="-199443"/>
            <a:ext cx="1583668" cy="2295527"/>
          </a:xfrm>
          <a:prstGeom prst="rect">
            <a:avLst/>
          </a:prstGeom>
        </p:spPr>
      </p:pic>
      <p:sp>
        <p:nvSpPr>
          <p:cNvPr id="5" name="文本框 4"/>
          <p:cNvSpPr txBox="1"/>
          <p:nvPr/>
        </p:nvSpPr>
        <p:spPr>
          <a:xfrm>
            <a:off x="1066800" y="1445987"/>
            <a:ext cx="10509619" cy="3816429"/>
          </a:xfrm>
          <a:prstGeom prst="rect">
            <a:avLst/>
          </a:prstGeom>
          <a:noFill/>
        </p:spPr>
        <p:txBody>
          <a:bodyPr wrap="square" rtlCol="0">
            <a:spAutoFit/>
          </a:bodyPr>
          <a:lstStyle/>
          <a:p>
            <a:pPr algn="ctr"/>
            <a:r>
              <a:rPr lang="en-US" altLang="zh-TW" sz="6600" dirty="0">
                <a:latin typeface="Times New Roman" panose="02020603050405020304" pitchFamily="18" charset="0"/>
                <a:cs typeface="Times New Roman" panose="02020603050405020304" pitchFamily="18" charset="0"/>
              </a:rPr>
              <a:t>On-road evaluation of autonomous driving </a:t>
            </a:r>
            <a:r>
              <a:rPr lang="en-US" altLang="zh-TW" sz="6600" dirty="0" smtClean="0">
                <a:latin typeface="Times New Roman" panose="02020603050405020304" pitchFamily="18" charset="0"/>
                <a:cs typeface="Times New Roman" panose="02020603050405020304" pitchFamily="18" charset="0"/>
              </a:rPr>
              <a:t>training</a:t>
            </a:r>
          </a:p>
          <a:p>
            <a:pPr algn="ctr"/>
            <a:r>
              <a:rPr lang="zh-TW" altLang="en-US" sz="4400" b="1" dirty="0">
                <a:latin typeface="微軟正黑體" panose="020B0604030504040204" pitchFamily="34" charset="-120"/>
                <a:ea typeface="微軟正黑體" panose="020B0604030504040204" pitchFamily="34" charset="-120"/>
              </a:rPr>
              <a:t>自動駕駛訓練的道路評估</a:t>
            </a:r>
          </a:p>
          <a:p>
            <a:pPr algn="ctr"/>
            <a:endParaRPr lang="zh-CN" altLang="en-US" sz="6600" b="1" spc="-300" dirty="0">
              <a:ln w="19050">
                <a:solidFill>
                  <a:schemeClr val="bg1"/>
                </a:solidFill>
              </a:ln>
              <a:solidFill>
                <a:srgbClr val="438264"/>
              </a:solidFill>
              <a:latin typeface="Times New Roman" panose="02020603050405020304" pitchFamily="18" charset="0"/>
              <a:cs typeface="Times New Roman" panose="02020603050405020304" pitchFamily="18" charset="0"/>
              <a:sym typeface="+mn-lt"/>
            </a:endParaRPr>
          </a:p>
        </p:txBody>
      </p:sp>
      <p:sp>
        <p:nvSpPr>
          <p:cNvPr id="9" name="副標題 2"/>
          <p:cNvSpPr txBox="1">
            <a:spLocks/>
          </p:cNvSpPr>
          <p:nvPr/>
        </p:nvSpPr>
        <p:spPr>
          <a:xfrm>
            <a:off x="2706376" y="4457710"/>
            <a:ext cx="9485624" cy="2237730"/>
          </a:xfrm>
          <a:prstGeom prst="rect">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zh-TW" altLang="en-US" sz="2000" b="1" dirty="0" smtClean="0">
                <a:latin typeface="微軟正黑體" panose="020B0604030504040204" pitchFamily="34" charset="-120"/>
                <a:ea typeface="微軟正黑體" panose="020B0604030504040204" pitchFamily="34" charset="-120"/>
              </a:rPr>
              <a:t>作者：</a:t>
            </a:r>
            <a:r>
              <a:rPr lang="en-US" altLang="zh-TW" sz="2000" dirty="0" err="1">
                <a:solidFill>
                  <a:schemeClr val="tx1"/>
                </a:solidFill>
              </a:rPr>
              <a:t>Sportillo</a:t>
            </a:r>
            <a:r>
              <a:rPr lang="en-US" altLang="zh-TW" sz="2000" dirty="0">
                <a:solidFill>
                  <a:schemeClr val="tx1"/>
                </a:solidFill>
              </a:rPr>
              <a:t>, </a:t>
            </a:r>
            <a:r>
              <a:rPr lang="en-US" altLang="zh-TW" sz="2000" dirty="0" err="1">
                <a:solidFill>
                  <a:schemeClr val="tx1"/>
                </a:solidFill>
              </a:rPr>
              <a:t>Paljic</a:t>
            </a:r>
            <a:r>
              <a:rPr lang="en-US" altLang="zh-TW" sz="2000" dirty="0">
                <a:solidFill>
                  <a:schemeClr val="tx1"/>
                </a:solidFill>
              </a:rPr>
              <a:t>, &amp; Ojeda. (</a:t>
            </a:r>
            <a:r>
              <a:rPr lang="en-US" altLang="zh-TW" sz="2000" dirty="0" smtClean="0">
                <a:solidFill>
                  <a:schemeClr val="tx1"/>
                </a:solidFill>
              </a:rPr>
              <a:t>2019)</a:t>
            </a:r>
            <a:endParaRPr lang="en-US" altLang="zh-TW" sz="2000" b="1" dirty="0" smtClean="0">
              <a:latin typeface="微軟正黑體" panose="020B0604030504040204" pitchFamily="34" charset="-120"/>
              <a:ea typeface="微軟正黑體" panose="020B0604030504040204" pitchFamily="34" charset="-120"/>
            </a:endParaRPr>
          </a:p>
          <a:p>
            <a:pPr marL="0" indent="0">
              <a:buNone/>
            </a:pPr>
            <a:r>
              <a:rPr lang="zh-TW" altLang="en-US" sz="2000" b="1" dirty="0" smtClean="0">
                <a:latin typeface="微軟正黑體" panose="020B0604030504040204" pitchFamily="34" charset="-120"/>
                <a:ea typeface="微軟正黑體" panose="020B0604030504040204" pitchFamily="34" charset="-120"/>
              </a:rPr>
              <a:t>期刊：</a:t>
            </a:r>
            <a:r>
              <a:rPr lang="en-US" altLang="zh-TW" sz="2000" dirty="0">
                <a:solidFill>
                  <a:schemeClr val="tx1"/>
                </a:solidFill>
              </a:rPr>
              <a:t>In </a:t>
            </a:r>
            <a:r>
              <a:rPr lang="en-US" altLang="zh-TW" sz="2000" i="1" dirty="0">
                <a:solidFill>
                  <a:schemeClr val="tx1"/>
                </a:solidFill>
              </a:rPr>
              <a:t>2019 14th ACM/IEEE International Conference on Human-Robot Interaction (HRI)</a:t>
            </a:r>
            <a:r>
              <a:rPr lang="en-US" altLang="zh-TW" sz="2000" dirty="0">
                <a:solidFill>
                  <a:schemeClr val="tx1"/>
                </a:solidFill>
              </a:rPr>
              <a:t> (pp. 182-190). IEEE</a:t>
            </a:r>
            <a:r>
              <a:rPr lang="en-US" altLang="zh-TW" sz="2000" dirty="0" smtClean="0">
                <a:solidFill>
                  <a:schemeClr val="tx1"/>
                </a:solidFill>
              </a:rPr>
              <a:t>.</a:t>
            </a:r>
          </a:p>
          <a:p>
            <a:pPr marL="0" indent="0" algn="r">
              <a:buNone/>
            </a:pPr>
            <a:r>
              <a:rPr lang="zh-TW" altLang="en-US" sz="2000" b="1" dirty="0" smtClean="0">
                <a:latin typeface="微軟正黑體" panose="020B0604030504040204" pitchFamily="34" charset="-120"/>
                <a:ea typeface="微軟正黑體" panose="020B0604030504040204" pitchFamily="34" charset="-120"/>
              </a:rPr>
              <a:t>學生：</a:t>
            </a:r>
            <a:r>
              <a:rPr lang="zh-TW" altLang="en-US" sz="2000" b="1" dirty="0">
                <a:latin typeface="微軟正黑體" panose="020B0604030504040204" pitchFamily="34" charset="-120"/>
                <a:ea typeface="微軟正黑體" panose="020B0604030504040204" pitchFamily="34" charset="-120"/>
              </a:rPr>
              <a:t>林俊佑</a:t>
            </a:r>
            <a:endParaRPr lang="en-US" altLang="zh-TW" sz="2000" b="1" dirty="0" smtClean="0">
              <a:latin typeface="微軟正黑體" panose="020B0604030504040204" pitchFamily="34" charset="-120"/>
              <a:ea typeface="微軟正黑體" panose="020B0604030504040204" pitchFamily="34" charset="-120"/>
            </a:endParaRPr>
          </a:p>
          <a:p>
            <a:pPr marL="0" indent="0" algn="r">
              <a:buNone/>
            </a:pPr>
            <a:r>
              <a:rPr lang="zh-TW" altLang="en-US" sz="2000" b="1" dirty="0" smtClean="0">
                <a:latin typeface="微軟正黑體" panose="020B0604030504040204" pitchFamily="34" charset="-120"/>
                <a:ea typeface="微軟正黑體" panose="020B0604030504040204" pitchFamily="34" charset="-120"/>
              </a:rPr>
              <a:t>指導教授：柳永青</a:t>
            </a:r>
            <a:endParaRPr lang="en-US" altLang="zh-TW" sz="2000" b="1" dirty="0" smtClean="0">
              <a:latin typeface="微軟正黑體" panose="020B0604030504040204" pitchFamily="34" charset="-120"/>
              <a:ea typeface="微軟正黑體" panose="020B0604030504040204" pitchFamily="34" charset="-120"/>
            </a:endParaRPr>
          </a:p>
        </p:txBody>
      </p:sp>
    </p:spTree>
  </p:cSld>
  <p:clrMapOvr>
    <a:masterClrMapping/>
  </p:clrMapOvr>
  <mc:AlternateContent xmlns:mc="http://schemas.openxmlformats.org/markup-compatibility/2006" xmlns:p14="http://schemas.microsoft.com/office/powerpoint/2010/main">
    <mc:Choice Requires="p14">
      <p:transition spd="slow" p14:dur="1500" advTm="0">
        <p:split orient="vert"/>
      </p:transition>
    </mc:Choice>
    <mc:Fallback xmlns="" xmlns:a14="http://schemas.microsoft.com/office/drawing/2010/main">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out)">
                                      <p:cBhvr>
                                        <p:cTn id="15" dur="2000"/>
                                        <p:tgtEl>
                                          <p:spTgt spid="5"/>
                                        </p:tgtEl>
                                      </p:cBhvr>
                                    </p:animEffect>
                                  </p:childTnLst>
                                </p:cTn>
                              </p:par>
                            </p:childTnLst>
                          </p:cTn>
                        </p:par>
                        <p:par>
                          <p:cTn id="16" fill="hold">
                            <p:stCondLst>
                              <p:cond delay="3000"/>
                            </p:stCondLst>
                            <p:childTnLst>
                              <p:par>
                                <p:cTn id="17" presetID="22" presetClass="entr" presetSubtype="4"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Xiaohua Xu's Home Page"/>
          <p:cNvSpPr>
            <a:spLocks noChangeAspect="1" noChangeArrowheads="1"/>
          </p:cNvSpPr>
          <p:nvPr/>
        </p:nvSpPr>
        <p:spPr bwMode="auto">
          <a:xfrm>
            <a:off x="155574" y="-144463"/>
            <a:ext cx="1021375" cy="126709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
        <p:nvSpPr>
          <p:cNvPr id="6" name="AutoShape 6" descr="https://ieeexplore-ieee-org.libdb.yuntech.edu.tw:3001/mediastore_new/IEEE/content/media/8666012/8673065/8673277/p182-fp1020-fig-1-source-large.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50" y="385762"/>
            <a:ext cx="7810500" cy="6086475"/>
          </a:xfrm>
          <a:prstGeom prst="rect">
            <a:avLst/>
          </a:prstGeom>
        </p:spPr>
      </p:pic>
    </p:spTree>
    <p:extLst>
      <p:ext uri="{BB962C8B-B14F-4D97-AF65-F5344CB8AC3E}">
        <p14:creationId xmlns:p14="http://schemas.microsoft.com/office/powerpoint/2010/main" val="3761916504"/>
      </p:ext>
    </p:extLst>
  </p:cSld>
  <p:clrMapOvr>
    <a:masterClrMapping/>
  </p:clrMapOvr>
  <p:transition spd="slow" advTm="0">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2400657"/>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培訓包括</a:t>
            </a:r>
            <a:r>
              <a:rPr lang="zh-TW" altLang="en-US" sz="2000" dirty="0" smtClean="0"/>
              <a:t>三個內容：</a:t>
            </a:r>
            <a:endParaRPr lang="en-US" altLang="zh-TW" sz="2000" dirty="0" smtClean="0"/>
          </a:p>
          <a:p>
            <a:pPr marL="342900" indent="-342900">
              <a:lnSpc>
                <a:spcPct val="150000"/>
              </a:lnSpc>
              <a:buFont typeface="Wingdings" panose="05000000000000000000" pitchFamily="2" charset="2"/>
              <a:buChar char="l"/>
            </a:pPr>
            <a:r>
              <a:rPr lang="zh-TW" altLang="en-US" sz="2000" dirty="0" smtClean="0"/>
              <a:t>解釋</a:t>
            </a:r>
            <a:r>
              <a:rPr lang="zh-TW" altLang="en-US" sz="2000" dirty="0"/>
              <a:t>了培訓的目的，介紹了 </a:t>
            </a:r>
            <a:r>
              <a:rPr lang="en-US" altLang="zh-TW" sz="2000" dirty="0"/>
              <a:t>3 </a:t>
            </a:r>
            <a:r>
              <a:rPr lang="zh-TW" altLang="en-US" sz="2000" dirty="0"/>
              <a:t>級自動駕駛的主要</a:t>
            </a:r>
            <a:r>
              <a:rPr lang="zh-TW" altLang="en-US" sz="2000" dirty="0" smtClean="0"/>
              <a:t>特點</a:t>
            </a:r>
            <a:endParaRPr lang="en-US" altLang="zh-TW" sz="2000" dirty="0" smtClean="0"/>
          </a:p>
          <a:p>
            <a:pPr marL="342900" indent="-342900">
              <a:lnSpc>
                <a:spcPct val="150000"/>
              </a:lnSpc>
              <a:buFont typeface="Wingdings" panose="05000000000000000000" pitchFamily="2" charset="2"/>
              <a:buChar char="l"/>
            </a:pPr>
            <a:r>
              <a:rPr lang="zh-TW" altLang="en-US" sz="2000" dirty="0" smtClean="0"/>
              <a:t>汽車</a:t>
            </a:r>
            <a:r>
              <a:rPr lang="zh-TW" altLang="en-US" sz="2000" dirty="0"/>
              <a:t>的 </a:t>
            </a:r>
            <a:r>
              <a:rPr lang="en-US" altLang="zh-TW" sz="2000" dirty="0"/>
              <a:t>5 </a:t>
            </a:r>
            <a:r>
              <a:rPr lang="zh-TW" altLang="en-US" sz="2000" dirty="0"/>
              <a:t>種狀態以及代表每個狀態的圖標和視覺</a:t>
            </a:r>
            <a:r>
              <a:rPr lang="en-US" altLang="zh-TW" sz="2000" dirty="0"/>
              <a:t>-</a:t>
            </a:r>
            <a:r>
              <a:rPr lang="zh-TW" altLang="en-US" sz="2000" dirty="0"/>
              <a:t>聽覺警報被呈現出來</a:t>
            </a:r>
            <a:r>
              <a:rPr lang="zh-TW" altLang="en-US" sz="2000" dirty="0" smtClean="0"/>
              <a:t>。</a:t>
            </a:r>
            <a:endParaRPr lang="en-US" altLang="zh-TW" sz="2000" dirty="0" smtClean="0"/>
          </a:p>
          <a:p>
            <a:pPr marL="342900" indent="-342900">
              <a:lnSpc>
                <a:spcPct val="150000"/>
              </a:lnSpc>
              <a:buFont typeface="Wingdings" panose="05000000000000000000" pitchFamily="2" charset="2"/>
              <a:buChar char="l"/>
            </a:pPr>
            <a:r>
              <a:rPr lang="zh-TW" altLang="en-US" sz="2000" dirty="0" smtClean="0"/>
              <a:t>除了影片，</a:t>
            </a:r>
            <a:r>
              <a:rPr lang="en-US" altLang="zh-TW" sz="2000" dirty="0"/>
              <a:t>AR</a:t>
            </a:r>
            <a:r>
              <a:rPr lang="zh-TW" altLang="en-US" sz="2000" dirty="0"/>
              <a:t>和</a:t>
            </a:r>
            <a:r>
              <a:rPr lang="en-US" altLang="zh-TW" sz="2000" dirty="0"/>
              <a:t>VR</a:t>
            </a:r>
            <a:r>
              <a:rPr lang="zh-TW" altLang="en-US" sz="2000" dirty="0"/>
              <a:t>組還包括簡單的模擬駕駛場景，學員可以在其中練習自動駕駛系統</a:t>
            </a:r>
            <a:r>
              <a:rPr lang="zh-TW" altLang="en-US" sz="2000" dirty="0" smtClean="0"/>
              <a:t>的</a:t>
            </a:r>
            <a:r>
              <a:rPr lang="zh-TW" altLang="en-US" sz="2000" dirty="0"/>
              <a:t>使用</a:t>
            </a:r>
            <a:r>
              <a:rPr lang="zh-TW" altLang="en-US" sz="2000" dirty="0" smtClean="0"/>
              <a:t>和</a:t>
            </a:r>
            <a:r>
              <a:rPr lang="zh-TW" altLang="en-US" sz="2000" dirty="0"/>
              <a:t>停用，並體驗兩個</a:t>
            </a:r>
            <a:r>
              <a:rPr lang="en-US" altLang="zh-TW" sz="2000" dirty="0"/>
              <a:t>TOR</a:t>
            </a:r>
            <a:r>
              <a:rPr lang="zh-TW" altLang="en-US" sz="2000" dirty="0"/>
              <a:t>（道路施工和高速公路出口）。</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800219" cy="461665"/>
          </a:xfrm>
          <a:prstGeom prst="rect">
            <a:avLst/>
          </a:prstGeom>
        </p:spPr>
        <p:txBody>
          <a:bodyPr wrap="none">
            <a:spAutoFit/>
          </a:bodyPr>
          <a:lstStyle/>
          <a:p>
            <a:r>
              <a:rPr lang="zh-TW" altLang="en-US" sz="2400" b="1" dirty="0"/>
              <a:t>培訓</a:t>
            </a:r>
            <a:endParaRPr lang="en-US" altLang="zh-TW" sz="2400" b="1" dirty="0"/>
          </a:p>
        </p:txBody>
      </p:sp>
    </p:spTree>
    <p:extLst>
      <p:ext uri="{BB962C8B-B14F-4D97-AF65-F5344CB8AC3E}">
        <p14:creationId xmlns:p14="http://schemas.microsoft.com/office/powerpoint/2010/main" val="1704600492"/>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188436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車載影片教程</a:t>
            </a:r>
            <a:r>
              <a:rPr lang="zh-TW" altLang="en-US" sz="2000" dirty="0"/>
              <a:t>的培訓包括在汽車的</a:t>
            </a:r>
            <a:r>
              <a:rPr lang="zh-TW" altLang="en-US" sz="2000" dirty="0" smtClean="0"/>
              <a:t>中央螢幕上</a:t>
            </a:r>
            <a:r>
              <a:rPr lang="zh-TW" altLang="en-US" sz="2000" dirty="0"/>
              <a:t>簡單地顯示</a:t>
            </a:r>
            <a:r>
              <a:rPr lang="zh-TW" altLang="en-US" sz="2000" dirty="0" smtClean="0"/>
              <a:t>信息影片。</a:t>
            </a:r>
            <a:r>
              <a:rPr lang="zh-TW" altLang="en-US" sz="2000" dirty="0"/>
              <a:t>參與者唯一需要的交互是定位</a:t>
            </a:r>
            <a:r>
              <a:rPr lang="zh-TW" altLang="en-US" sz="2000" b="1" dirty="0"/>
              <a:t>自動駕駛按鈕</a:t>
            </a:r>
            <a:r>
              <a:rPr lang="zh-TW" altLang="en-US" sz="2000" dirty="0"/>
              <a:t>並在需要時按下它</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a:t>這種情況代表了研究</a:t>
            </a:r>
            <a:r>
              <a:rPr lang="zh-TW" altLang="en-US" sz="2000" dirty="0" smtClean="0"/>
              <a:t>的基準。</a:t>
            </a:r>
            <a:r>
              <a:rPr lang="zh-TW" altLang="en-US" sz="2000" dirty="0"/>
              <a:t>培訓為參與者提供了與汽車互動所需的基本知識。這次培訓提供了</a:t>
            </a:r>
            <a:r>
              <a:rPr lang="zh-TW" altLang="en-US" sz="2000" b="1" dirty="0"/>
              <a:t>最低級別的</a:t>
            </a:r>
            <a:r>
              <a:rPr lang="zh-TW" altLang="en-US" sz="2000" b="1" dirty="0" smtClean="0"/>
              <a:t>交互</a:t>
            </a:r>
            <a:r>
              <a:rPr lang="zh-TW" altLang="en-US" sz="2000" dirty="0" smtClean="0"/>
              <a:t>：“</a:t>
            </a:r>
            <a:r>
              <a:rPr lang="zh-TW" altLang="en-US" sz="2000" dirty="0"/>
              <a:t>自動駕駛按鈕</a:t>
            </a:r>
            <a:r>
              <a:rPr lang="zh-TW" altLang="en-US" sz="2000" dirty="0" smtClean="0"/>
              <a:t>”是唯一</a:t>
            </a:r>
            <a:r>
              <a:rPr lang="zh-TW" altLang="en-US" sz="2000" dirty="0"/>
              <a:t>指令</a:t>
            </a:r>
            <a:r>
              <a:rPr lang="zh-TW" altLang="en-US" sz="2000" dirty="0" smtClean="0"/>
              <a:t>。</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3278462" cy="830997"/>
          </a:xfrm>
          <a:prstGeom prst="rect">
            <a:avLst/>
          </a:prstGeom>
        </p:spPr>
        <p:txBody>
          <a:bodyPr wrap="none">
            <a:spAutoFit/>
          </a:bodyPr>
          <a:lstStyle/>
          <a:p>
            <a:r>
              <a:rPr lang="zh-TW" altLang="en-US" sz="2400" b="1" dirty="0" smtClean="0"/>
              <a:t>培訓  </a:t>
            </a:r>
            <a:r>
              <a:rPr lang="en-US" altLang="zh-TW" sz="2400" b="1" dirty="0" smtClean="0"/>
              <a:t>(1</a:t>
            </a:r>
            <a:r>
              <a:rPr lang="en-US" altLang="zh-TW" sz="2400" b="1" dirty="0"/>
              <a:t>) </a:t>
            </a:r>
            <a:r>
              <a:rPr lang="zh-TW" altLang="en-US" sz="2400" b="1" dirty="0"/>
              <a:t>車</a:t>
            </a:r>
            <a:r>
              <a:rPr lang="zh-TW" altLang="en-US" sz="2400" b="1" dirty="0" smtClean="0"/>
              <a:t>載影片教程</a:t>
            </a:r>
            <a:endParaRPr lang="zh-TW" altLang="en-US" sz="2400" b="1" dirty="0"/>
          </a:p>
          <a:p>
            <a:endParaRPr lang="en-US" altLang="zh-TW" sz="2400" b="1" dirty="0"/>
          </a:p>
        </p:txBody>
      </p:sp>
      <p:pic>
        <p:nvPicPr>
          <p:cNvPr id="7" name="圖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0482" y="3725967"/>
            <a:ext cx="8795708" cy="2788883"/>
          </a:xfrm>
          <a:prstGeom prst="rect">
            <a:avLst/>
          </a:prstGeom>
        </p:spPr>
      </p:pic>
    </p:spTree>
    <p:extLst>
      <p:ext uri="{BB962C8B-B14F-4D97-AF65-F5344CB8AC3E}">
        <p14:creationId xmlns:p14="http://schemas.microsoft.com/office/powerpoint/2010/main" val="2140676812"/>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193899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虛擬現實對這項研究的興趣在於它允許在任何</a:t>
            </a:r>
            <a:r>
              <a:rPr lang="zh-TW" altLang="en-US" sz="2000" dirty="0" smtClean="0"/>
              <a:t>地方培訓</a:t>
            </a:r>
            <a:r>
              <a:rPr lang="zh-TW" altLang="en-US" sz="2000" dirty="0"/>
              <a:t>駕駛員，而</a:t>
            </a:r>
            <a:r>
              <a:rPr lang="zh-TW" altLang="en-US" sz="2000" dirty="0" smtClean="0"/>
              <a:t>無需實體汽車。</a:t>
            </a:r>
            <a:endParaRPr lang="en-US" altLang="zh-TW" sz="2000" dirty="0" smtClean="0"/>
          </a:p>
          <a:p>
            <a:pPr marL="342900" indent="-342900">
              <a:lnSpc>
                <a:spcPct val="150000"/>
              </a:lnSpc>
              <a:buFont typeface="Wingdings" panose="05000000000000000000" pitchFamily="2" charset="2"/>
              <a:buChar char="u"/>
            </a:pPr>
            <a:r>
              <a:rPr lang="en-US" altLang="zh-TW" sz="2000" dirty="0" smtClean="0"/>
              <a:t>VR </a:t>
            </a:r>
            <a:r>
              <a:rPr lang="zh-TW" altLang="en-US" sz="2000" dirty="0" smtClean="0"/>
              <a:t>硬體設置</a:t>
            </a:r>
            <a:r>
              <a:rPr lang="zh-TW" altLang="en-US" sz="2000" dirty="0"/>
              <a:t>包括 </a:t>
            </a:r>
            <a:r>
              <a:rPr lang="en-US" altLang="zh-TW" sz="2000" dirty="0"/>
              <a:t>HTC Vive </a:t>
            </a:r>
            <a:r>
              <a:rPr lang="zh-TW" altLang="en-US" sz="2000" dirty="0"/>
              <a:t>和羅技 </a:t>
            </a:r>
            <a:r>
              <a:rPr lang="en-US" altLang="zh-TW" sz="2000" dirty="0"/>
              <a:t>G27 </a:t>
            </a:r>
            <a:r>
              <a:rPr lang="zh-TW" altLang="en-US" sz="2000" dirty="0"/>
              <a:t>賽車方向盤和</a:t>
            </a:r>
            <a:r>
              <a:rPr lang="zh-TW" altLang="en-US" sz="2000" dirty="0" smtClean="0"/>
              <a:t>踏板。</a:t>
            </a:r>
            <a:endParaRPr lang="en-US" altLang="zh-TW" sz="2000" dirty="0" smtClean="0"/>
          </a:p>
          <a:p>
            <a:pPr marL="342900" indent="-342900">
              <a:lnSpc>
                <a:spcPct val="150000"/>
              </a:lnSpc>
              <a:buFont typeface="Wingdings" panose="05000000000000000000" pitchFamily="2" charset="2"/>
              <a:buChar char="u"/>
            </a:pPr>
            <a:r>
              <a:rPr lang="zh-TW" altLang="en-US" sz="2000" dirty="0"/>
              <a:t>在體驗開始時，</a:t>
            </a:r>
            <a:r>
              <a:rPr lang="zh-TW" altLang="en-US" sz="2000" dirty="0" smtClean="0"/>
              <a:t>用戶進入虛擬空間中，這個</a:t>
            </a:r>
            <a:r>
              <a:rPr lang="zh-TW" altLang="en-US" sz="2000" dirty="0"/>
              <a:t>環境包括一個汽車駕駛艙（類似於真實的駕駛艙）和兩個前排座椅；放置了一個彎曲的屏幕以顯示介紹視頻</a:t>
            </a:r>
            <a:r>
              <a:rPr lang="zh-TW" altLang="en-US" sz="2000" dirty="0" smtClean="0"/>
              <a:t>。</a:t>
            </a:r>
            <a:endParaRPr lang="en-US" altLang="zh-TW" sz="2000" dirty="0" smtClean="0"/>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2662908" cy="830997"/>
          </a:xfrm>
          <a:prstGeom prst="rect">
            <a:avLst/>
          </a:prstGeom>
        </p:spPr>
        <p:txBody>
          <a:bodyPr wrap="none">
            <a:spAutoFit/>
          </a:bodyPr>
          <a:lstStyle/>
          <a:p>
            <a:r>
              <a:rPr lang="zh-TW" altLang="en-US" sz="2400" b="1" dirty="0" smtClean="0"/>
              <a:t>培訓  </a:t>
            </a:r>
            <a:r>
              <a:rPr lang="en-US" altLang="zh-TW" sz="2400" b="1" dirty="0" smtClean="0"/>
              <a:t>(2</a:t>
            </a:r>
            <a:r>
              <a:rPr lang="en-US" altLang="zh-TW" sz="2400" b="1" dirty="0"/>
              <a:t>) </a:t>
            </a:r>
            <a:r>
              <a:rPr lang="zh-TW" altLang="en-US" sz="2400" b="1" dirty="0" smtClean="0"/>
              <a:t>虛擬實境</a:t>
            </a:r>
            <a:endParaRPr lang="zh-TW" altLang="en-US" sz="2400" b="1" dirty="0"/>
          </a:p>
          <a:p>
            <a:endParaRPr lang="en-US" altLang="zh-TW" sz="2400" b="1" dirty="0"/>
          </a:p>
        </p:txBody>
      </p:sp>
      <p:pic>
        <p:nvPicPr>
          <p:cNvPr id="9" name="圖片 8"/>
          <p:cNvPicPr>
            <a:picLocks noChangeAspect="1"/>
          </p:cNvPicPr>
          <p:nvPr/>
        </p:nvPicPr>
        <p:blipFill rotWithShape="1">
          <a:blip r:embed="rId5">
            <a:extLst>
              <a:ext uri="{28A0092B-C50C-407E-A947-70E740481C1C}">
                <a14:useLocalDpi xmlns:a14="http://schemas.microsoft.com/office/drawing/2010/main" val="0"/>
              </a:ext>
            </a:extLst>
          </a:blip>
          <a:srcRect l="66816"/>
          <a:stretch/>
        </p:blipFill>
        <p:spPr>
          <a:xfrm>
            <a:off x="10335571" y="152775"/>
            <a:ext cx="1638404" cy="1565479"/>
          </a:xfrm>
          <a:prstGeom prst="rect">
            <a:avLst/>
          </a:prstGeom>
        </p:spPr>
      </p:pic>
      <p:pic>
        <p:nvPicPr>
          <p:cNvPr id="7" name="圖片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76910" y="4116206"/>
            <a:ext cx="6526625" cy="2308197"/>
          </a:xfrm>
          <a:prstGeom prst="rect">
            <a:avLst/>
          </a:prstGeom>
        </p:spPr>
      </p:pic>
    </p:spTree>
    <p:extLst>
      <p:ext uri="{BB962C8B-B14F-4D97-AF65-F5344CB8AC3E}">
        <p14:creationId xmlns:p14="http://schemas.microsoft.com/office/powerpoint/2010/main" val="3394000003"/>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3323987"/>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在</a:t>
            </a:r>
            <a:r>
              <a:rPr lang="zh-TW" altLang="en-US" sz="2000" dirty="0"/>
              <a:t>第一次駕駛課程中，為了讓用戶熟悉汽車控制，他們需要在一個非常簡單的駕駛環境中以手動模式駕駛汽車：沒有交通的單車道</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在</a:t>
            </a:r>
            <a:r>
              <a:rPr lang="zh-TW" altLang="en-US" sz="2000" dirty="0"/>
              <a:t>隨後的會話中，用戶被要求在高速公路上行駛並在可用</a:t>
            </a:r>
            <a:r>
              <a:rPr lang="zh-TW" altLang="en-US" sz="2000" dirty="0" smtClean="0"/>
              <a:t>時使用自動駕駛</a:t>
            </a:r>
            <a:r>
              <a:rPr lang="zh-TW" altLang="en-US" sz="2000" dirty="0"/>
              <a:t>，</a:t>
            </a:r>
            <a:r>
              <a:rPr lang="zh-TW" altLang="en-US" sz="2000" dirty="0" smtClean="0"/>
              <a:t>並涉及</a:t>
            </a:r>
            <a:r>
              <a:rPr lang="zh-TW" altLang="en-US" sz="2000" dirty="0"/>
              <a:t>接管請求。在第一個中，由於車道上存在道路工程，用戶不得不接管。在第二個中，他們不得不接管以退出高速公路。</a:t>
            </a:r>
            <a:endParaRPr lang="en-US" altLang="zh-TW" sz="2000" dirty="0" smtClean="0"/>
          </a:p>
          <a:p>
            <a:pPr marL="342900" indent="-342900">
              <a:lnSpc>
                <a:spcPct val="150000"/>
              </a:lnSpc>
              <a:buFont typeface="Wingdings" panose="05000000000000000000" pitchFamily="2" charset="2"/>
              <a:buChar char="u"/>
            </a:pPr>
            <a:r>
              <a:rPr lang="zh-TW" altLang="en-US" sz="2000" dirty="0"/>
              <a:t>縱向和橫向加速度會導致我們所見與身體感覺之間的</a:t>
            </a:r>
            <a:r>
              <a:rPr lang="zh-TW" altLang="en-US" sz="2000" dirty="0" smtClean="0"/>
              <a:t>不一，</a:t>
            </a:r>
            <a:r>
              <a:rPr lang="zh-TW" altLang="en-US" sz="2000" dirty="0"/>
              <a:t>在模擬器的實現中，通過設計周邊視覺中具有低光流的直線或略微彎曲的道路來減少這些衝突。</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2662908" cy="830997"/>
          </a:xfrm>
          <a:prstGeom prst="rect">
            <a:avLst/>
          </a:prstGeom>
        </p:spPr>
        <p:txBody>
          <a:bodyPr wrap="none">
            <a:spAutoFit/>
          </a:bodyPr>
          <a:lstStyle/>
          <a:p>
            <a:r>
              <a:rPr lang="zh-TW" altLang="en-US" sz="2400" b="1" dirty="0" smtClean="0"/>
              <a:t>培訓  </a:t>
            </a:r>
            <a:r>
              <a:rPr lang="en-US" altLang="zh-TW" sz="2400" b="1" dirty="0" smtClean="0"/>
              <a:t>(2</a:t>
            </a:r>
            <a:r>
              <a:rPr lang="en-US" altLang="zh-TW" sz="2400" b="1" dirty="0"/>
              <a:t>) </a:t>
            </a:r>
            <a:r>
              <a:rPr lang="zh-TW" altLang="en-US" sz="2400" b="1" dirty="0" smtClean="0"/>
              <a:t>虛擬實境</a:t>
            </a:r>
            <a:endParaRPr lang="zh-TW" altLang="en-US" sz="2400" b="1" dirty="0"/>
          </a:p>
          <a:p>
            <a:endParaRPr lang="en-US" altLang="zh-TW" sz="2400" b="1" dirty="0"/>
          </a:p>
        </p:txBody>
      </p:sp>
      <p:pic>
        <p:nvPicPr>
          <p:cNvPr id="9" name="圖片 8"/>
          <p:cNvPicPr>
            <a:picLocks noChangeAspect="1"/>
          </p:cNvPicPr>
          <p:nvPr/>
        </p:nvPicPr>
        <p:blipFill rotWithShape="1">
          <a:blip r:embed="rId5">
            <a:extLst>
              <a:ext uri="{28A0092B-C50C-407E-A947-70E740481C1C}">
                <a14:useLocalDpi xmlns:a14="http://schemas.microsoft.com/office/drawing/2010/main" val="0"/>
              </a:ext>
            </a:extLst>
          </a:blip>
          <a:srcRect l="66816"/>
          <a:stretch/>
        </p:blipFill>
        <p:spPr>
          <a:xfrm>
            <a:off x="10335571" y="152775"/>
            <a:ext cx="1638404" cy="1565479"/>
          </a:xfrm>
          <a:prstGeom prst="rect">
            <a:avLst/>
          </a:prstGeom>
        </p:spPr>
      </p:pic>
    </p:spTree>
    <p:extLst>
      <p:ext uri="{BB962C8B-B14F-4D97-AF65-F5344CB8AC3E}">
        <p14:creationId xmlns:p14="http://schemas.microsoft.com/office/powerpoint/2010/main" val="2249696407"/>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2400657"/>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擴增實境</a:t>
            </a:r>
            <a:r>
              <a:rPr lang="zh-TW" altLang="en-US" sz="2000" dirty="0" smtClean="0"/>
              <a:t>培訓</a:t>
            </a:r>
            <a:r>
              <a:rPr lang="zh-TW" altLang="en-US" sz="2000" dirty="0"/>
              <a:t>在車內進行。本次培訓使用的耳機是 </a:t>
            </a:r>
            <a:r>
              <a:rPr lang="en-US" altLang="zh-TW" sz="2000" dirty="0"/>
              <a:t>Microsoft </a:t>
            </a:r>
            <a:r>
              <a:rPr lang="en-US" altLang="zh-TW" sz="2000" dirty="0" err="1"/>
              <a:t>HoloLens</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a:t>汽車內部增加了 </a:t>
            </a:r>
            <a:r>
              <a:rPr lang="en-US" altLang="zh-TW" sz="2000" dirty="0"/>
              <a:t>(</a:t>
            </a:r>
            <a:r>
              <a:rPr lang="en-US" altLang="zh-TW" sz="2000" dirty="0" err="1"/>
              <a:t>i</a:t>
            </a:r>
            <a:r>
              <a:rPr lang="en-US" altLang="zh-TW" sz="2000" dirty="0"/>
              <a:t>) </a:t>
            </a:r>
            <a:r>
              <a:rPr lang="zh-TW" altLang="en-US" sz="2000" dirty="0"/>
              <a:t>顯示訓練內容的虛擬屏幕，</a:t>
            </a:r>
            <a:r>
              <a:rPr lang="en-US" altLang="zh-TW" sz="2000" dirty="0"/>
              <a:t>(ii) </a:t>
            </a:r>
            <a:r>
              <a:rPr lang="zh-TW" altLang="en-US" sz="2000" dirty="0"/>
              <a:t>閃爍的球體以突出</a:t>
            </a:r>
            <a:r>
              <a:rPr lang="zh-TW" altLang="en-US" sz="2000" dirty="0" smtClean="0"/>
              <a:t>顯示</a:t>
            </a:r>
            <a:r>
              <a:rPr lang="zh-TW" altLang="en-US" sz="2000" dirty="0"/>
              <a:t>接管</a:t>
            </a:r>
            <a:r>
              <a:rPr lang="zh-TW" altLang="en-US" sz="2000" dirty="0" smtClean="0"/>
              <a:t>按鈕</a:t>
            </a:r>
            <a:r>
              <a:rPr lang="zh-TW" altLang="en-US" sz="2000" dirty="0"/>
              <a:t>，</a:t>
            </a:r>
            <a:r>
              <a:rPr lang="en-US" altLang="zh-TW" sz="2000" dirty="0"/>
              <a:t>(iii) </a:t>
            </a:r>
            <a:r>
              <a:rPr lang="zh-TW" altLang="en-US" sz="2000" dirty="0"/>
              <a:t>箭頭作為註視引導按鈕</a:t>
            </a:r>
            <a:r>
              <a:rPr lang="zh-TW" altLang="en-US" sz="2000" dirty="0" smtClean="0"/>
              <a:t>指向</a:t>
            </a:r>
            <a:r>
              <a:rPr lang="zh-TW" altLang="en-US" sz="2000" dirty="0"/>
              <a:t>接管</a:t>
            </a:r>
            <a:r>
              <a:rPr lang="zh-TW" altLang="en-US" sz="2000" dirty="0" smtClean="0"/>
              <a:t>按鈕。</a:t>
            </a:r>
            <a:endParaRPr lang="en-US" altLang="zh-TW" sz="2000" dirty="0" smtClean="0"/>
          </a:p>
          <a:p>
            <a:pPr marL="342900" indent="-342900">
              <a:lnSpc>
                <a:spcPct val="150000"/>
              </a:lnSpc>
              <a:buFont typeface="Wingdings" panose="05000000000000000000" pitchFamily="2" charset="2"/>
              <a:buChar char="u"/>
            </a:pPr>
            <a:r>
              <a:rPr lang="zh-TW" altLang="en-US" sz="2000" dirty="0" smtClean="0"/>
              <a:t>由於 </a:t>
            </a:r>
            <a:r>
              <a:rPr lang="en-US" altLang="zh-TW" sz="2000" dirty="0"/>
              <a:t>AR </a:t>
            </a:r>
            <a:r>
              <a:rPr lang="zh-TW" altLang="en-US" sz="2000" dirty="0"/>
              <a:t>允許第一人稱</a:t>
            </a:r>
            <a:r>
              <a:rPr lang="zh-TW" altLang="en-US" sz="2000" dirty="0" smtClean="0"/>
              <a:t>視角，</a:t>
            </a:r>
            <a:r>
              <a:rPr lang="zh-TW" altLang="en-US" sz="2000" dirty="0"/>
              <a:t>類似於 </a:t>
            </a:r>
            <a:r>
              <a:rPr lang="en-US" altLang="zh-TW" sz="2000" dirty="0"/>
              <a:t>VR </a:t>
            </a:r>
            <a:r>
              <a:rPr lang="zh-TW" altLang="en-US" sz="2000" dirty="0"/>
              <a:t>條件，當需要用戶操作（自動</a:t>
            </a:r>
            <a:r>
              <a:rPr lang="zh-TW" altLang="en-US" sz="2000" dirty="0" smtClean="0"/>
              <a:t>駕駛</a:t>
            </a:r>
            <a:r>
              <a:rPr lang="zh-TW" altLang="en-US" sz="2000" dirty="0"/>
              <a:t>使用</a:t>
            </a:r>
            <a:r>
              <a:rPr lang="zh-TW" altLang="en-US" sz="2000" dirty="0" smtClean="0"/>
              <a:t>和</a:t>
            </a:r>
            <a:r>
              <a:rPr lang="zh-TW" altLang="en-US" sz="2000" dirty="0"/>
              <a:t>接管請求）時，會顯示相同的駕駛場景。</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2577950" cy="830997"/>
          </a:xfrm>
          <a:prstGeom prst="rect">
            <a:avLst/>
          </a:prstGeom>
        </p:spPr>
        <p:txBody>
          <a:bodyPr wrap="none">
            <a:spAutoFit/>
          </a:bodyPr>
          <a:lstStyle/>
          <a:p>
            <a:r>
              <a:rPr lang="zh-TW" altLang="en-US" sz="2400" b="1" dirty="0" smtClean="0"/>
              <a:t>培訓  </a:t>
            </a:r>
            <a:r>
              <a:rPr lang="en-US" altLang="zh-TW" sz="2400" b="1" dirty="0"/>
              <a:t>(</a:t>
            </a:r>
            <a:r>
              <a:rPr lang="en-US" altLang="zh-TW" sz="2400" b="1" dirty="0" smtClean="0"/>
              <a:t>3)</a:t>
            </a:r>
            <a:r>
              <a:rPr lang="zh-TW" altLang="en-US" sz="2400" b="1" dirty="0" smtClean="0"/>
              <a:t>擴增實境</a:t>
            </a:r>
            <a:endParaRPr lang="zh-TW" altLang="en-US" sz="2400" b="1" dirty="0"/>
          </a:p>
          <a:p>
            <a:endParaRPr lang="en-US" altLang="zh-TW" sz="2400" b="1" dirty="0"/>
          </a:p>
        </p:txBody>
      </p:sp>
    </p:spTree>
    <p:extLst>
      <p:ext uri="{BB962C8B-B14F-4D97-AF65-F5344CB8AC3E}">
        <p14:creationId xmlns:p14="http://schemas.microsoft.com/office/powerpoint/2010/main" val="180236727"/>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3323987"/>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要求參與者確保</a:t>
            </a:r>
            <a:r>
              <a:rPr lang="zh-TW" altLang="en-US" sz="2000" dirty="0"/>
              <a:t>汽車的</a:t>
            </a:r>
            <a:r>
              <a:rPr lang="zh-TW" altLang="en-US" sz="2000" dirty="0" smtClean="0"/>
              <a:t>正確行進以及</a:t>
            </a:r>
            <a:r>
              <a:rPr lang="zh-TW" altLang="en-US" sz="2000" dirty="0"/>
              <a:t>試駕的行程，該行程已經存儲在汽車的 </a:t>
            </a:r>
            <a:r>
              <a:rPr lang="en-US" altLang="zh-TW" sz="2000" dirty="0"/>
              <a:t>GPS </a:t>
            </a:r>
            <a:r>
              <a:rPr lang="zh-TW" altLang="en-US" sz="2000" dirty="0"/>
              <a:t>系統</a:t>
            </a:r>
            <a:r>
              <a:rPr lang="zh-TW" altLang="en-US" sz="2000" dirty="0" smtClean="0"/>
              <a:t>中，</a:t>
            </a:r>
            <a:r>
              <a:rPr lang="zh-TW" altLang="en-US" sz="2000" dirty="0"/>
              <a:t>要與汽車進行互動，參與者必須依靠事先在培訓中學到的知識</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在</a:t>
            </a:r>
            <a:r>
              <a:rPr lang="zh-TW" altLang="en-US" sz="2000" dirty="0"/>
              <a:t>自動駕駛期間，參與者可以自由執行非駕駛相關任務（</a:t>
            </a:r>
            <a:r>
              <a:rPr lang="en-US" altLang="zh-TW" sz="2000" dirty="0"/>
              <a:t>NDRT</a:t>
            </a:r>
            <a:r>
              <a:rPr lang="zh-TW" altLang="en-US" sz="2000" dirty="0"/>
              <a:t>）。在車載電腦上，他們可以選擇看電影或玩遊戲。此外，他們被允許使用自己的手機做他們想做的事。不允許睡覺。由於車輛沒有進行變道，</a:t>
            </a:r>
            <a:r>
              <a:rPr lang="zh-TW" altLang="en-US" sz="2000" dirty="0" smtClean="0"/>
              <a:t>駕駛員不行超車。</a:t>
            </a:r>
            <a:endParaRPr lang="en-US" altLang="zh-TW" sz="2000" dirty="0" smtClean="0"/>
          </a:p>
          <a:p>
            <a:pPr marL="342900" indent="-342900">
              <a:lnSpc>
                <a:spcPct val="150000"/>
              </a:lnSpc>
              <a:buFont typeface="Wingdings" panose="05000000000000000000" pitchFamily="2" charset="2"/>
              <a:buChar char="u"/>
            </a:pPr>
            <a:r>
              <a:rPr lang="zh-TW" altLang="en-US" sz="2000" dirty="0"/>
              <a:t>所有的試駕都是在白天進行的。試駕期間天氣從晴到多雲（有一次有小雨</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本研究</a:t>
            </a:r>
            <a:r>
              <a:rPr lang="zh-TW" altLang="en-US" sz="2000" dirty="0"/>
              <a:t>沒有考慮天氣變量。</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800219" cy="461665"/>
          </a:xfrm>
          <a:prstGeom prst="rect">
            <a:avLst/>
          </a:prstGeom>
        </p:spPr>
        <p:txBody>
          <a:bodyPr wrap="none">
            <a:spAutoFit/>
          </a:bodyPr>
          <a:lstStyle/>
          <a:p>
            <a:r>
              <a:rPr lang="zh-TW" altLang="en-US" sz="2400" b="1" dirty="0" smtClean="0"/>
              <a:t>試駕</a:t>
            </a:r>
            <a:endParaRPr lang="en-US" altLang="zh-TW" sz="2400" b="1" dirty="0"/>
          </a:p>
        </p:txBody>
      </p:sp>
    </p:spTree>
    <p:extLst>
      <p:ext uri="{BB962C8B-B14F-4D97-AF65-F5344CB8AC3E}">
        <p14:creationId xmlns:p14="http://schemas.microsoft.com/office/powerpoint/2010/main" val="309648039"/>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175076" y="1171736"/>
            <a:ext cx="10043592" cy="378565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參與者在公共</a:t>
            </a:r>
            <a:r>
              <a:rPr lang="zh-TW" altLang="en-US" sz="2000" dirty="0" smtClean="0"/>
              <a:t>高速公路上</a:t>
            </a:r>
            <a:r>
              <a:rPr lang="zh-TW" altLang="en-US" sz="2000" dirty="0"/>
              <a:t>行駛了約 </a:t>
            </a:r>
            <a:r>
              <a:rPr lang="en-US" altLang="zh-TW" sz="2000" dirty="0"/>
              <a:t>25 </a:t>
            </a:r>
            <a:r>
              <a:rPr lang="zh-TW" altLang="en-US" sz="2000" dirty="0" smtClean="0"/>
              <a:t>公里。</a:t>
            </a:r>
            <a:endParaRPr lang="en-US" altLang="zh-TW" sz="2000" dirty="0" smtClean="0"/>
          </a:p>
          <a:p>
            <a:pPr marL="342900" indent="-342900">
              <a:lnSpc>
                <a:spcPct val="150000"/>
              </a:lnSpc>
              <a:buFont typeface="Wingdings" panose="05000000000000000000" pitchFamily="2" charset="2"/>
              <a:buChar char="u"/>
            </a:pPr>
            <a:r>
              <a:rPr lang="zh-TW" altLang="en-US" sz="2000" dirty="0"/>
              <a:t>行程包括 </a:t>
            </a:r>
            <a:r>
              <a:rPr lang="en-US" altLang="zh-TW" sz="2000" dirty="0"/>
              <a:t>3 </a:t>
            </a:r>
            <a:r>
              <a:rPr lang="zh-TW" altLang="en-US" sz="2000" dirty="0" smtClean="0"/>
              <a:t>個</a:t>
            </a:r>
            <a:r>
              <a:rPr lang="zh-TW" altLang="en-US" sz="2000" dirty="0"/>
              <a:t>排定</a:t>
            </a:r>
            <a:r>
              <a:rPr lang="zh-TW" altLang="en-US" sz="2000" dirty="0" smtClean="0"/>
              <a:t>的 </a:t>
            </a:r>
            <a:r>
              <a:rPr lang="en-US" altLang="zh-TW" sz="2000" dirty="0"/>
              <a:t>TOR</a:t>
            </a:r>
            <a:r>
              <a:rPr lang="zh-TW" altLang="en-US" sz="2000" dirty="0"/>
              <a:t>。第一個 </a:t>
            </a:r>
            <a:r>
              <a:rPr lang="en-US" altLang="zh-TW" sz="2000" dirty="0"/>
              <a:t>TOR </a:t>
            </a:r>
            <a:r>
              <a:rPr lang="zh-TW" altLang="en-US" sz="2000" dirty="0"/>
              <a:t>是在大約 </a:t>
            </a:r>
            <a:r>
              <a:rPr lang="en-US" altLang="zh-TW" sz="2000" dirty="0"/>
              <a:t>7 </a:t>
            </a:r>
            <a:r>
              <a:rPr lang="zh-TW" altLang="en-US" sz="2000" dirty="0"/>
              <a:t>公里後</a:t>
            </a:r>
            <a:r>
              <a:rPr lang="zh-TW" altLang="en-US" sz="2000" dirty="0" smtClean="0"/>
              <a:t>發出</a:t>
            </a:r>
            <a:r>
              <a:rPr lang="en-US" altLang="zh-TW" sz="2000" dirty="0" smtClean="0"/>
              <a:t>50</a:t>
            </a:r>
            <a:r>
              <a:rPr lang="zh-TW" altLang="en-US" sz="2000" dirty="0" smtClean="0"/>
              <a:t>秒“自動駕駛束</a:t>
            </a:r>
            <a:r>
              <a:rPr lang="zh-TW" altLang="en-US" sz="2000" dirty="0"/>
              <a:t>”</a:t>
            </a:r>
            <a:r>
              <a:rPr lang="en-US" altLang="zh-TW" sz="2000" dirty="0"/>
              <a:t>TOR</a:t>
            </a:r>
            <a:r>
              <a:rPr lang="zh-TW" altLang="en-US" sz="2000" dirty="0"/>
              <a:t>。司機被要求接管，離開高速公路，並在迴旋處後從相反方向重新進入</a:t>
            </a:r>
            <a:r>
              <a:rPr lang="zh-TW" altLang="en-US" sz="2000" dirty="0" smtClean="0"/>
              <a:t>。之後</a:t>
            </a:r>
            <a:r>
              <a:rPr lang="zh-TW" altLang="en-US" sz="2000" dirty="0"/>
              <a:t>，他們可以</a:t>
            </a:r>
            <a:r>
              <a:rPr lang="zh-TW" altLang="en-US" sz="2000" dirty="0" smtClean="0"/>
              <a:t>重新</a:t>
            </a:r>
            <a:r>
              <a:rPr lang="zh-TW" altLang="en-US" sz="2000" dirty="0"/>
              <a:t>使用</a:t>
            </a:r>
            <a:r>
              <a:rPr lang="zh-TW" altLang="en-US" sz="2000" dirty="0" smtClean="0"/>
              <a:t>自動</a:t>
            </a:r>
            <a:r>
              <a:rPr lang="zh-TW" altLang="en-US" sz="2000" dirty="0"/>
              <a:t>駕駛</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en-US" altLang="zh-TW" sz="2000" dirty="0" smtClean="0"/>
              <a:t>5</a:t>
            </a:r>
            <a:r>
              <a:rPr lang="zh-TW" altLang="en-US" sz="2000" dirty="0"/>
              <a:t>公里後，啟動</a:t>
            </a:r>
            <a:r>
              <a:rPr lang="zh-TW" altLang="en-US" sz="2000" dirty="0" smtClean="0"/>
              <a:t>了</a:t>
            </a:r>
            <a:r>
              <a:rPr lang="en-US" altLang="zh-TW" sz="2000" dirty="0" smtClean="0"/>
              <a:t>30</a:t>
            </a:r>
            <a:r>
              <a:rPr lang="zh-TW" altLang="en-US" sz="2000" dirty="0" smtClean="0"/>
              <a:t>秒“</a:t>
            </a:r>
            <a:r>
              <a:rPr lang="zh-TW" altLang="en-US" sz="2000" dirty="0"/>
              <a:t>道路工程”</a:t>
            </a:r>
            <a:r>
              <a:rPr lang="en-US" altLang="zh-TW" sz="2000" dirty="0"/>
              <a:t>TOR</a:t>
            </a:r>
            <a:r>
              <a:rPr lang="zh-TW" altLang="en-US" sz="2000" dirty="0"/>
              <a:t>。</a:t>
            </a:r>
            <a:r>
              <a:rPr lang="en-US" altLang="zh-TW" sz="2000" dirty="0"/>
              <a:t>TOR </a:t>
            </a:r>
            <a:r>
              <a:rPr lang="zh-TW" altLang="en-US" sz="2000" dirty="0"/>
              <a:t>的理由是臨時道路標記，以及由於交通錐的存在而使行車道變窄（但不需要變道）</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en-US" altLang="zh-TW" sz="2000" dirty="0" smtClean="0"/>
              <a:t>5.5</a:t>
            </a:r>
            <a:r>
              <a:rPr lang="zh-TW" altLang="en-US" sz="2000" dirty="0"/>
              <a:t>公里後，啟動了</a:t>
            </a:r>
            <a:r>
              <a:rPr lang="en-US" altLang="zh-TW" sz="2000" dirty="0"/>
              <a:t>50</a:t>
            </a:r>
            <a:r>
              <a:rPr lang="zh-TW" altLang="en-US" sz="2000" dirty="0"/>
              <a:t>秒的“</a:t>
            </a:r>
            <a:r>
              <a:rPr lang="zh-TW" altLang="en-US" sz="2000" dirty="0" smtClean="0"/>
              <a:t>自動駕駛終點”</a:t>
            </a:r>
            <a:r>
              <a:rPr lang="en-US" altLang="zh-TW" sz="2000" dirty="0"/>
              <a:t>TOR</a:t>
            </a:r>
            <a:r>
              <a:rPr lang="zh-TW" altLang="en-US" sz="2000" dirty="0"/>
              <a:t>。在確定離開高速公路以結束試駕之前，駕駛員無緣無故地啟動了 </a:t>
            </a:r>
            <a:r>
              <a:rPr lang="en-US" altLang="zh-TW" sz="2000" dirty="0"/>
              <a:t>10 </a:t>
            </a:r>
            <a:r>
              <a:rPr lang="zh-TW" altLang="en-US" sz="2000" dirty="0"/>
              <a:t>秒的 </a:t>
            </a:r>
            <a:r>
              <a:rPr lang="en-US" altLang="zh-TW" sz="2000" dirty="0"/>
              <a:t>TOR</a:t>
            </a:r>
            <a:r>
              <a:rPr lang="zh-TW" altLang="en-US" sz="2000" dirty="0" smtClean="0"/>
              <a:t>。</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1415772" cy="461665"/>
          </a:xfrm>
          <a:prstGeom prst="rect">
            <a:avLst/>
          </a:prstGeom>
        </p:spPr>
        <p:txBody>
          <a:bodyPr wrap="none">
            <a:spAutoFit/>
          </a:bodyPr>
          <a:lstStyle/>
          <a:p>
            <a:r>
              <a:rPr lang="zh-TW" altLang="en-US" sz="2400" b="1" dirty="0" smtClean="0"/>
              <a:t>駕駛場景</a:t>
            </a:r>
            <a:endParaRPr lang="en-US" altLang="zh-TW" sz="2400" b="1" dirty="0"/>
          </a:p>
        </p:txBody>
      </p:sp>
      <p:pic>
        <p:nvPicPr>
          <p:cNvPr id="7" name="圖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369" y="4915486"/>
            <a:ext cx="10336287" cy="1739521"/>
          </a:xfrm>
          <a:prstGeom prst="rect">
            <a:avLst/>
          </a:prstGeom>
        </p:spPr>
      </p:pic>
    </p:spTree>
    <p:extLst>
      <p:ext uri="{BB962C8B-B14F-4D97-AF65-F5344CB8AC3E}">
        <p14:creationId xmlns:p14="http://schemas.microsoft.com/office/powerpoint/2010/main" val="189723950"/>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結果</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10" y="1298078"/>
            <a:ext cx="10043592" cy="193899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為了評估培訓和試駕如何影響參與者對自動駕駛的印象和看法</a:t>
            </a:r>
            <a:r>
              <a:rPr lang="zh-TW" altLang="en-US" sz="2000" dirty="0" smtClean="0"/>
              <a:t>，將</a:t>
            </a:r>
            <a:r>
              <a:rPr lang="zh-TW" altLang="en-US" sz="2000" dirty="0"/>
              <a:t>同一組問題填寫了 </a:t>
            </a:r>
            <a:r>
              <a:rPr lang="en-US" altLang="zh-TW" sz="2000" dirty="0"/>
              <a:t>3 </a:t>
            </a:r>
            <a:r>
              <a:rPr lang="zh-TW" altLang="en-US" sz="2000" dirty="0"/>
              <a:t>次：在研究開始時（沒有自動駕駛先驗知識），在培訓之後和試駕後</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a:t>培訓階段結束後，參與者回答了一項事後調查問卷以評估培訓階段，並進行</a:t>
            </a:r>
            <a:r>
              <a:rPr lang="zh-TW" altLang="en-US" sz="2000" b="1" dirty="0">
                <a:solidFill>
                  <a:schemeClr val="accent1"/>
                </a:solidFill>
              </a:rPr>
              <a:t>知識測試</a:t>
            </a:r>
            <a:r>
              <a:rPr lang="zh-TW" altLang="en-US" sz="2000" dirty="0"/>
              <a:t>，要求他們對自動駕駛場景進行分類，</a:t>
            </a:r>
            <a:r>
              <a:rPr lang="zh-TW" altLang="en-US" sz="2000" dirty="0" smtClean="0"/>
              <a:t>識別並</a:t>
            </a:r>
            <a:r>
              <a:rPr lang="zh-TW" altLang="en-US" sz="2000" dirty="0"/>
              <a:t>解釋系統</a:t>
            </a:r>
            <a:r>
              <a:rPr lang="zh-TW" altLang="en-US" sz="2000" dirty="0" smtClean="0"/>
              <a:t>的</a:t>
            </a:r>
            <a:r>
              <a:rPr lang="zh-TW" altLang="en-US" sz="2000" dirty="0"/>
              <a:t>使用</a:t>
            </a:r>
            <a:r>
              <a:rPr lang="zh-TW" altLang="en-US" sz="2000" dirty="0" smtClean="0"/>
              <a:t>和</a:t>
            </a:r>
            <a:r>
              <a:rPr lang="zh-TW" altLang="en-US" sz="2000" dirty="0"/>
              <a:t>停用過程。</a:t>
            </a:r>
            <a:endParaRPr lang="en-US" altLang="zh-TW" sz="2000" dirty="0" smtClean="0"/>
          </a:p>
        </p:txBody>
      </p:sp>
      <p:sp>
        <p:nvSpPr>
          <p:cNvPr id="16" name="矩形 15"/>
          <p:cNvSpPr/>
          <p:nvPr/>
        </p:nvSpPr>
        <p:spPr>
          <a:xfrm flipV="1">
            <a:off x="73983" y="1048696"/>
            <a:ext cx="5121859" cy="16098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pic>
        <p:nvPicPr>
          <p:cNvPr id="7" name="圖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91031" y="3457992"/>
            <a:ext cx="7810500" cy="2762250"/>
          </a:xfrm>
          <a:prstGeom prst="rect">
            <a:avLst/>
          </a:prstGeom>
        </p:spPr>
      </p:pic>
      <p:sp>
        <p:nvSpPr>
          <p:cNvPr id="9" name="Rectangle 2"/>
          <p:cNvSpPr>
            <a:spLocks noChangeArrowheads="1"/>
          </p:cNvSpPr>
          <p:nvPr/>
        </p:nvSpPr>
        <p:spPr bwMode="auto">
          <a:xfrm>
            <a:off x="3732084" y="6264152"/>
            <a:ext cx="3848036" cy="3385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sz="1050" b="0" i="0" u="none" strike="noStrike" cap="none" normalizeH="0" baseline="0" dirty="0" smtClean="0">
                <a:ln>
                  <a:noFill/>
                </a:ln>
                <a:solidFill>
                  <a:srgbClr val="666666"/>
                </a:solidFill>
                <a:effectLst/>
                <a:latin typeface="Verdana" panose="020B0604030504040204" pitchFamily="34" charset="0"/>
              </a:rPr>
              <a:t>每個訓練系統知識測試的正確答案 </a:t>
            </a:r>
            <a:r>
              <a:rPr kumimoji="0" lang="zh-TW" altLang="zh-TW" sz="1600" b="0" i="0" u="none" strike="noStrike" cap="none" normalizeH="0" baseline="0" dirty="0" smtClean="0">
                <a:ln>
                  <a:noFill/>
                </a:ln>
                <a:solidFill>
                  <a:schemeClr val="tx1"/>
                </a:solidFill>
                <a:effectLst/>
                <a:ea typeface="MathJax_Main"/>
              </a:rPr>
              <a:t>(</a:t>
            </a:r>
            <a:r>
              <a:rPr kumimoji="0" lang="zh-TW" altLang="zh-TW" sz="1100" b="0" i="0" u="none" strike="noStrike" cap="none" normalizeH="0" baseline="0" dirty="0" smtClean="0">
                <a:ln>
                  <a:noFill/>
                </a:ln>
                <a:solidFill>
                  <a:schemeClr val="tx1"/>
                </a:solidFill>
                <a:effectLst/>
                <a:latin typeface="Arial" panose="020B0604020202020204" pitchFamily="34" charset="0"/>
                <a:ea typeface="MathJax_Main"/>
              </a:rPr>
              <a:t>∗ ∗</a:t>
            </a:r>
            <a:r>
              <a:rPr kumimoji="0" lang="zh-TW" altLang="zh-TW" sz="1600" b="0" i="0" u="none" strike="noStrike" cap="none" normalizeH="0" baseline="0" dirty="0" smtClean="0">
                <a:ln>
                  <a:noFill/>
                </a:ln>
                <a:solidFill>
                  <a:schemeClr val="tx1"/>
                </a:solidFill>
                <a:effectLst/>
                <a:latin typeface="Arial" panose="020B0604020202020204" pitchFamily="34" charset="0"/>
                <a:ea typeface="MathJax_Math-italic"/>
              </a:rPr>
              <a:t>p </a:t>
            </a:r>
            <a:r>
              <a:rPr kumimoji="0" lang="zh-TW" altLang="zh-TW" sz="1600" b="0" i="0" u="none" strike="noStrike" cap="none" normalizeH="0" baseline="0" dirty="0" smtClean="0">
                <a:ln>
                  <a:noFill/>
                </a:ln>
                <a:solidFill>
                  <a:schemeClr val="tx1"/>
                </a:solidFill>
                <a:effectLst/>
                <a:latin typeface="Arial" panose="020B0604020202020204" pitchFamily="34" charset="0"/>
                <a:ea typeface="MathJax_Main"/>
              </a:rPr>
              <a:t>&lt; </a:t>
            </a:r>
            <a:r>
              <a:rPr kumimoji="0" lang="zh-TW" sz="1600" b="0" i="0" u="none" strike="noStrike" cap="none" normalizeH="0" baseline="0" dirty="0" smtClean="0">
                <a:ln>
                  <a:noFill/>
                </a:ln>
                <a:solidFill>
                  <a:schemeClr val="tx1"/>
                </a:solidFill>
                <a:effectLst/>
                <a:latin typeface="Arial" panose="020B0604020202020204" pitchFamily="34" charset="0"/>
                <a:ea typeface="MathJax_Main"/>
              </a:rPr>
              <a:t>。</a:t>
            </a:r>
            <a:r>
              <a:rPr kumimoji="0" lang="zh-TW" altLang="zh-TW" sz="1600" b="0" i="0" u="none" strike="noStrike" cap="none" normalizeH="0" baseline="0" dirty="0" smtClean="0">
                <a:ln>
                  <a:noFill/>
                </a:ln>
                <a:solidFill>
                  <a:schemeClr val="tx1"/>
                </a:solidFill>
                <a:effectLst/>
                <a:latin typeface="Arial" panose="020B0604020202020204" pitchFamily="34" charset="0"/>
                <a:ea typeface="MathJax_Main"/>
              </a:rPr>
              <a:t>01 )</a:t>
            </a:r>
            <a:r>
              <a:rPr kumimoji="0" lang="zh-TW" altLang="zh-TW" sz="1050" b="0" i="0" u="none" strike="noStrike" cap="none" normalizeH="0" baseline="0" dirty="0" smtClean="0">
                <a:ln>
                  <a:noFill/>
                </a:ln>
                <a:solidFill>
                  <a:schemeClr val="tx1"/>
                </a:solidFill>
                <a:effectLst/>
                <a:latin typeface="Arial" panose="020B0604020202020204" pitchFamily="34" charset="0"/>
              </a:rPr>
              <a:t> </a:t>
            </a:r>
            <a:endParaRPr kumimoji="0" lang="zh-TW" altLang="zh-TW"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6713319"/>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結果</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10" y="1298078"/>
            <a:ext cx="10043592" cy="1422634"/>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總共計算 </a:t>
            </a:r>
            <a:r>
              <a:rPr lang="en-US" altLang="zh-TW" sz="2000" dirty="0"/>
              <a:t>234 </a:t>
            </a:r>
            <a:r>
              <a:rPr lang="zh-TW" altLang="en-US" sz="2000" dirty="0"/>
              <a:t>個 </a:t>
            </a:r>
            <a:r>
              <a:rPr lang="en-US" altLang="zh-TW" sz="2000" dirty="0"/>
              <a:t>TOR</a:t>
            </a:r>
            <a:r>
              <a:rPr lang="zh-TW" altLang="en-US" sz="2000" dirty="0"/>
              <a:t>，包括 </a:t>
            </a:r>
            <a:r>
              <a:rPr lang="en-US" altLang="zh-TW" sz="2000" dirty="0"/>
              <a:t>128 </a:t>
            </a:r>
            <a:r>
              <a:rPr lang="zh-TW" altLang="en-US" sz="2000" dirty="0"/>
              <a:t>個 </a:t>
            </a:r>
            <a:r>
              <a:rPr lang="en-US" altLang="zh-TW" sz="2000" dirty="0"/>
              <a:t>50 </a:t>
            </a:r>
            <a:r>
              <a:rPr lang="zh-TW" altLang="en-US" sz="2000" dirty="0"/>
              <a:t>秒的 </a:t>
            </a:r>
            <a:r>
              <a:rPr lang="en-US" altLang="zh-TW" sz="2000" dirty="0"/>
              <a:t>TOR</a:t>
            </a:r>
            <a:r>
              <a:rPr lang="zh-TW" altLang="en-US" sz="2000" dirty="0"/>
              <a:t>、</a:t>
            </a:r>
            <a:r>
              <a:rPr lang="en-US" altLang="zh-TW" sz="2000" dirty="0"/>
              <a:t>51 </a:t>
            </a:r>
            <a:r>
              <a:rPr lang="zh-TW" altLang="en-US" sz="2000" dirty="0"/>
              <a:t>個 </a:t>
            </a:r>
            <a:r>
              <a:rPr lang="en-US" altLang="zh-TW" sz="2000" dirty="0"/>
              <a:t>30 </a:t>
            </a:r>
            <a:r>
              <a:rPr lang="zh-TW" altLang="en-US" sz="2000" dirty="0"/>
              <a:t>秒的 </a:t>
            </a:r>
            <a:r>
              <a:rPr lang="en-US" altLang="zh-TW" sz="2000" dirty="0"/>
              <a:t>TOR </a:t>
            </a:r>
            <a:r>
              <a:rPr lang="zh-TW" altLang="en-US" sz="2000" dirty="0"/>
              <a:t>和 </a:t>
            </a:r>
            <a:r>
              <a:rPr lang="en-US" altLang="zh-TW" sz="2000" dirty="0"/>
              <a:t>55 </a:t>
            </a:r>
            <a:r>
              <a:rPr lang="zh-TW" altLang="en-US" sz="2000" dirty="0"/>
              <a:t>個 </a:t>
            </a:r>
            <a:r>
              <a:rPr lang="en-US" altLang="zh-TW" sz="2000" dirty="0"/>
              <a:t>10 </a:t>
            </a:r>
            <a:r>
              <a:rPr lang="zh-TW" altLang="en-US" sz="2000" dirty="0"/>
              <a:t>秒的 </a:t>
            </a:r>
            <a:r>
              <a:rPr lang="en-US" altLang="zh-TW" sz="2000" dirty="0"/>
              <a:t>TOR</a:t>
            </a:r>
            <a:r>
              <a:rPr lang="zh-TW" altLang="en-US" sz="2000" dirty="0" smtClean="0"/>
              <a:t>。由於</a:t>
            </a:r>
            <a:r>
              <a:rPr lang="zh-TW" altLang="en-US" sz="2000" dirty="0"/>
              <a:t>反應時間數據不是正態分佈的，我們進行了非參數統計檢驗，預計來自 </a:t>
            </a:r>
            <a:r>
              <a:rPr lang="en-US" altLang="zh-TW" sz="2000" dirty="0"/>
              <a:t>2 </a:t>
            </a:r>
            <a:r>
              <a:rPr lang="zh-TW" altLang="en-US" sz="2000" dirty="0"/>
              <a:t>向方差分析。</a:t>
            </a:r>
            <a:endParaRPr lang="en-US" altLang="zh-TW" sz="2000" dirty="0" smtClean="0"/>
          </a:p>
        </p:txBody>
      </p:sp>
      <p:sp>
        <p:nvSpPr>
          <p:cNvPr id="16" name="矩形 15"/>
          <p:cNvSpPr/>
          <p:nvPr/>
        </p:nvSpPr>
        <p:spPr>
          <a:xfrm flipV="1">
            <a:off x="73983" y="1048696"/>
            <a:ext cx="5121859" cy="16098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2031325" cy="461665"/>
          </a:xfrm>
          <a:prstGeom prst="rect">
            <a:avLst/>
          </a:prstGeom>
        </p:spPr>
        <p:txBody>
          <a:bodyPr wrap="none">
            <a:spAutoFit/>
          </a:bodyPr>
          <a:lstStyle/>
          <a:p>
            <a:r>
              <a:rPr lang="zh-TW" altLang="en-US" sz="2400" b="1" dirty="0" smtClean="0"/>
              <a:t>接管反應</a:t>
            </a:r>
            <a:r>
              <a:rPr lang="zh-TW" altLang="en-US" sz="2400" b="1" dirty="0"/>
              <a:t>時間</a:t>
            </a:r>
            <a:endParaRPr lang="en-US" altLang="zh-TW" sz="2400" b="1" dirty="0"/>
          </a:p>
        </p:txBody>
      </p:sp>
      <p:sp>
        <p:nvSpPr>
          <p:cNvPr id="9" name="Rectangle 2"/>
          <p:cNvSpPr>
            <a:spLocks noChangeArrowheads="1"/>
          </p:cNvSpPr>
          <p:nvPr/>
        </p:nvSpPr>
        <p:spPr bwMode="auto">
          <a:xfrm>
            <a:off x="1864381" y="6379803"/>
            <a:ext cx="8823186" cy="4154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zh-TW" altLang="en-US" sz="1050" dirty="0" smtClean="0"/>
              <a:t>根據年齡</a:t>
            </a:r>
            <a:r>
              <a:rPr lang="zh-TW" altLang="en-US" sz="1050" dirty="0"/>
              <a:t>和訓練系統接管反應時間 </a:t>
            </a:r>
            <a:r>
              <a:rPr lang="en-US" altLang="zh-TW" sz="1050" dirty="0"/>
              <a:t>(RT)</a:t>
            </a:r>
            <a:r>
              <a:rPr lang="zh-TW" altLang="en-US" sz="1050" dirty="0"/>
              <a:t>。紅點是每個組的第一個 </a:t>
            </a:r>
            <a:r>
              <a:rPr lang="en-US" altLang="zh-TW" sz="1050" dirty="0"/>
              <a:t>TOR </a:t>
            </a:r>
            <a:r>
              <a:rPr lang="zh-TW" altLang="en-US" sz="1050" dirty="0"/>
              <a:t>的 </a:t>
            </a:r>
            <a:r>
              <a:rPr lang="en-US" altLang="zh-TW" sz="1050" dirty="0"/>
              <a:t>RT</a:t>
            </a:r>
            <a:r>
              <a:rPr lang="zh-TW" altLang="en-US" sz="1050" dirty="0"/>
              <a:t>。在虛線中，</a:t>
            </a:r>
            <a:r>
              <a:rPr lang="en-US" altLang="zh-TW" sz="1050" dirty="0"/>
              <a:t>RT </a:t>
            </a:r>
            <a:r>
              <a:rPr lang="zh-TW" altLang="en-US" sz="1050" dirty="0"/>
              <a:t>到第一個 </a:t>
            </a:r>
            <a:r>
              <a:rPr lang="en-US" altLang="zh-TW" sz="1050" dirty="0"/>
              <a:t>TOR </a:t>
            </a:r>
            <a:r>
              <a:rPr lang="zh-TW" altLang="en-US" sz="1050" dirty="0"/>
              <a:t>的平均值。實線表示所有 </a:t>
            </a:r>
            <a:r>
              <a:rPr lang="en-US" altLang="zh-TW" sz="1050" dirty="0"/>
              <a:t>TOR </a:t>
            </a:r>
            <a:r>
              <a:rPr lang="zh-TW" altLang="en-US" sz="1050" dirty="0"/>
              <a:t>的 </a:t>
            </a:r>
            <a:r>
              <a:rPr lang="en-US" altLang="zh-TW" sz="1050" dirty="0"/>
              <a:t>RT </a:t>
            </a:r>
            <a:r>
              <a:rPr lang="zh-TW" altLang="en-US" sz="1050" dirty="0"/>
              <a:t>平均值。</a:t>
            </a:r>
            <a:endParaRPr kumimoji="0" lang="zh-TW" altLang="zh-TW" sz="2800" b="0" i="0" u="none" strike="noStrike" cap="none" normalizeH="0" baseline="0" dirty="0" smtClean="0">
              <a:ln>
                <a:noFill/>
              </a:ln>
              <a:solidFill>
                <a:schemeClr val="tx1"/>
              </a:solidFill>
              <a:effectLst/>
              <a:latin typeface="Arial" panose="020B0604020202020204" pitchFamily="34" charset="0"/>
            </a:endParaRPr>
          </a:p>
        </p:txBody>
      </p:sp>
      <p:pic>
        <p:nvPicPr>
          <p:cNvPr id="8" name="圖片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00472" y="2729998"/>
            <a:ext cx="7810500" cy="3724275"/>
          </a:xfrm>
          <a:prstGeom prst="rect">
            <a:avLst/>
          </a:prstGeom>
        </p:spPr>
      </p:pic>
    </p:spTree>
    <p:extLst>
      <p:ext uri="{BB962C8B-B14F-4D97-AF65-F5344CB8AC3E}">
        <p14:creationId xmlns:p14="http://schemas.microsoft.com/office/powerpoint/2010/main" val="2081122742"/>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介紹</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9841116" cy="3323987"/>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“自動化系統的操作員在自動化失敗的情況下無法接管手動操作的能力</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a:t> </a:t>
            </a:r>
            <a:r>
              <a:rPr lang="en-US" altLang="zh-TW" sz="2000" dirty="0" err="1"/>
              <a:t>Hergeth</a:t>
            </a:r>
            <a:r>
              <a:rPr lang="en-US" altLang="zh-TW" sz="2000" dirty="0"/>
              <a:t> </a:t>
            </a:r>
            <a:r>
              <a:rPr lang="zh-TW" altLang="en-US" sz="2000" dirty="0" smtClean="0"/>
              <a:t>在</a:t>
            </a:r>
            <a:r>
              <a:rPr lang="zh-TW" altLang="en-US" sz="2000" dirty="0"/>
              <a:t>駕駛模擬器研究中比較了四個不同的熟悉組（不熟悉、描述、經驗、描述和經驗</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en-US" altLang="zh-TW" sz="2000" dirty="0" err="1"/>
              <a:t>Sportillo</a:t>
            </a:r>
            <a:r>
              <a:rPr lang="en-US" altLang="zh-TW" sz="2000" dirty="0"/>
              <a:t> </a:t>
            </a:r>
            <a:r>
              <a:rPr lang="zh-TW" altLang="en-US" sz="2000" dirty="0"/>
              <a:t>等</a:t>
            </a:r>
            <a:r>
              <a:rPr lang="zh-TW" altLang="en-US" sz="2000" dirty="0" smtClean="0"/>
              <a:t>人比較</a:t>
            </a:r>
            <a:r>
              <a:rPr lang="zh-TW" altLang="en-US" sz="2000" dirty="0"/>
              <a:t>了三種不同的</a:t>
            </a:r>
            <a:r>
              <a:rPr lang="zh-TW" altLang="en-US" sz="2000" dirty="0" smtClean="0"/>
              <a:t>培訓方法：</a:t>
            </a:r>
            <a:r>
              <a:rPr lang="zh-TW" altLang="en-US" sz="2000" dirty="0"/>
              <a:t>筆記本電腦上顯示的用戶手冊、固定基礎駕駛模擬器和輕型虛擬現實係統。</a:t>
            </a:r>
            <a:endParaRPr lang="en-US" altLang="zh-TW" sz="2000" dirty="0" smtClean="0"/>
          </a:p>
          <a:p>
            <a:pPr marL="342900" indent="-342900">
              <a:lnSpc>
                <a:spcPct val="150000"/>
              </a:lnSpc>
              <a:buFont typeface="Wingdings" panose="05000000000000000000" pitchFamily="2" charset="2"/>
              <a:buChar char="u"/>
            </a:pPr>
            <a:r>
              <a:rPr lang="zh-TW" altLang="en-US" sz="2000" dirty="0" smtClean="0"/>
              <a:t>因此，</a:t>
            </a:r>
            <a:r>
              <a:rPr lang="zh-TW" altLang="en-US" sz="2000" dirty="0"/>
              <a:t>更詳細的培訓可以讓參與者增加對</a:t>
            </a:r>
            <a:r>
              <a:rPr lang="zh-TW" altLang="en-US" sz="2000" dirty="0" smtClean="0"/>
              <a:t>自動系統</a:t>
            </a:r>
            <a:r>
              <a:rPr lang="zh-TW" altLang="en-US" sz="2000" dirty="0"/>
              <a:t>的信任，並對接管請求做出更快</a:t>
            </a:r>
            <a:r>
              <a:rPr lang="zh-TW" altLang="en-US" sz="2000" dirty="0" smtClean="0"/>
              <a:t>的反應</a:t>
            </a:r>
            <a:r>
              <a:rPr lang="zh-TW" altLang="en-US" sz="2000" dirty="0"/>
              <a:t>。</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sp>
        <p:nvSpPr>
          <p:cNvPr id="6" name="矩形 5"/>
          <p:cNvSpPr/>
          <p:nvPr/>
        </p:nvSpPr>
        <p:spPr>
          <a:xfrm>
            <a:off x="1084810" y="587031"/>
            <a:ext cx="4185761" cy="461665"/>
          </a:xfrm>
          <a:prstGeom prst="rect">
            <a:avLst/>
          </a:prstGeom>
        </p:spPr>
        <p:txBody>
          <a:bodyPr wrap="none">
            <a:spAutoFit/>
          </a:bodyPr>
          <a:lstStyle/>
          <a:p>
            <a:r>
              <a:rPr lang="zh-TW" altLang="en-US" sz="2400" b="1" dirty="0">
                <a:solidFill>
                  <a:srgbClr val="333333"/>
                </a:solidFill>
                <a:latin typeface="Georgia" panose="02040502050405020303" pitchFamily="18" charset="0"/>
              </a:rPr>
              <a:t>駕駛員與自動駕駛汽車的交互</a:t>
            </a:r>
            <a:endParaRPr lang="zh-TW" altLang="en-US" sz="2400" b="1" i="0" dirty="0">
              <a:solidFill>
                <a:srgbClr val="333333"/>
              </a:solidFill>
              <a:effectLst/>
              <a:latin typeface="Georgia" panose="02040502050405020303" pitchFamily="18" charset="0"/>
            </a:endParaRPr>
          </a:p>
        </p:txBody>
      </p:sp>
    </p:spTree>
    <p:extLst>
      <p:ext uri="{BB962C8B-B14F-4D97-AF65-F5344CB8AC3E}">
        <p14:creationId xmlns:p14="http://schemas.microsoft.com/office/powerpoint/2010/main" val="933924336"/>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結果</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09" y="1298078"/>
            <a:ext cx="10306735" cy="4708981"/>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在三</a:t>
            </a:r>
            <a:r>
              <a:rPr lang="zh-TW" altLang="en-US" sz="2000" dirty="0"/>
              <a:t>種類型的 </a:t>
            </a:r>
            <a:r>
              <a:rPr lang="en-US" altLang="zh-TW" sz="2000" dirty="0"/>
              <a:t>TOR </a:t>
            </a:r>
            <a:r>
              <a:rPr lang="zh-TW" altLang="en-US" sz="2000" dirty="0"/>
              <a:t>中，</a:t>
            </a:r>
            <a:r>
              <a:rPr lang="en-US" altLang="zh-TW" sz="2000" dirty="0"/>
              <a:t>VR </a:t>
            </a:r>
            <a:r>
              <a:rPr lang="zh-TW" altLang="en-US" sz="2000" dirty="0"/>
              <a:t>訓練產生的反應時間</a:t>
            </a:r>
            <a:r>
              <a:rPr lang="zh-TW" altLang="en-US" sz="2000" dirty="0" smtClean="0"/>
              <a:t>最短，僅</a:t>
            </a:r>
            <a:r>
              <a:rPr lang="zh-TW" altLang="en-US" sz="2000" dirty="0"/>
              <a:t>對於緊急的 </a:t>
            </a:r>
            <a:r>
              <a:rPr lang="en-US" altLang="zh-TW" sz="2000" dirty="0"/>
              <a:t>10 </a:t>
            </a:r>
            <a:r>
              <a:rPr lang="zh-TW" altLang="en-US" sz="2000" dirty="0"/>
              <a:t>秒 </a:t>
            </a:r>
            <a:r>
              <a:rPr lang="en-US" altLang="zh-TW" sz="2000" dirty="0"/>
              <a:t>TOR </a:t>
            </a:r>
            <a:r>
              <a:rPr lang="zh-TW" altLang="en-US" sz="2000" dirty="0"/>
              <a:t>而言，這種差異是顯著</a:t>
            </a:r>
            <a:r>
              <a:rPr lang="zh-TW" altLang="en-US" sz="2000" dirty="0" smtClean="0"/>
              <a:t>的</a:t>
            </a:r>
            <a:r>
              <a:rPr lang="en-US" altLang="zh-TW" sz="2000" dirty="0" smtClean="0"/>
              <a:t>(</a:t>
            </a:r>
            <a:r>
              <a:rPr lang="pt-BR" altLang="zh-TW" sz="2000" dirty="0" smtClean="0"/>
              <a:t>rtVideo10=3.07s</a:t>
            </a:r>
            <a:r>
              <a:rPr lang="pt-BR" altLang="zh-TW" sz="2000" dirty="0"/>
              <a:t>, rtAR10=3.12s, </a:t>
            </a:r>
            <a:r>
              <a:rPr lang="pt-BR" altLang="zh-TW" sz="2000" dirty="0" smtClean="0"/>
              <a:t>rtVR10=2.08s;p</a:t>
            </a:r>
            <a:r>
              <a:rPr lang="pt-BR" altLang="zh-TW" sz="2000" dirty="0"/>
              <a:t>&lt;.</a:t>
            </a:r>
            <a:r>
              <a:rPr lang="pt-BR" altLang="zh-TW" sz="2000" dirty="0" smtClean="0"/>
              <a:t>05</a:t>
            </a:r>
            <a:r>
              <a:rPr lang="en-US" altLang="zh-TW" sz="2000" dirty="0" smtClean="0"/>
              <a:t>)</a:t>
            </a:r>
          </a:p>
          <a:p>
            <a:pPr marL="342900" indent="-342900">
              <a:lnSpc>
                <a:spcPct val="150000"/>
              </a:lnSpc>
              <a:buFont typeface="Wingdings" panose="05000000000000000000" pitchFamily="2" charset="2"/>
              <a:buChar char="u"/>
            </a:pPr>
            <a:r>
              <a:rPr lang="zh-TW" altLang="zh-TW" sz="2000" dirty="0"/>
              <a:t>由於訓練組在年齡方面也是</a:t>
            </a:r>
            <a:r>
              <a:rPr lang="en-US" altLang="zh-TW" sz="2000" dirty="0"/>
              <a:t>​​</a:t>
            </a:r>
            <a:r>
              <a:rPr lang="zh-TW" altLang="zh-TW" sz="2000" dirty="0"/>
              <a:t>平衡的，因此對年齡組和訓練條件進行</a:t>
            </a:r>
            <a:r>
              <a:rPr lang="zh-TW" altLang="zh-TW" sz="2000" dirty="0" smtClean="0"/>
              <a:t>了方</a:t>
            </a:r>
            <a:r>
              <a:rPr lang="zh-TW" altLang="zh-TW" sz="2000" dirty="0"/>
              <a:t>差分析</a:t>
            </a:r>
            <a:r>
              <a:rPr lang="zh-TW" altLang="zh-TW" sz="2000" dirty="0" smtClean="0"/>
              <a:t>：年齡</a:t>
            </a:r>
            <a:r>
              <a:rPr lang="zh-TW" altLang="zh-TW" sz="2000" dirty="0"/>
              <a:t>最大的</a:t>
            </a:r>
            <a:r>
              <a:rPr lang="zh-TW" altLang="zh-TW" sz="2000" dirty="0" smtClean="0"/>
              <a:t>組</a:t>
            </a:r>
            <a:r>
              <a:rPr lang="zh-TW" altLang="en-US" sz="2000" dirty="0"/>
              <a:t>在</a:t>
            </a:r>
            <a:r>
              <a:rPr lang="en-US" altLang="zh-TW" sz="2000" dirty="0"/>
              <a:t>AR </a:t>
            </a:r>
            <a:r>
              <a:rPr lang="zh-TW" altLang="zh-TW" sz="2000" dirty="0" smtClean="0"/>
              <a:t>訓練</a:t>
            </a:r>
            <a:r>
              <a:rPr lang="zh-TW" altLang="en-US" sz="2000" dirty="0" smtClean="0"/>
              <a:t>中有</a:t>
            </a:r>
            <a:r>
              <a:rPr lang="zh-TW" altLang="zh-TW" sz="2000" dirty="0" smtClean="0"/>
              <a:t>顯著</a:t>
            </a:r>
            <a:r>
              <a:rPr lang="zh-TW" altLang="en-US" sz="2000" dirty="0" smtClean="0"/>
              <a:t>優勢</a:t>
            </a:r>
            <a:r>
              <a:rPr lang="en-US" altLang="zh-TW" sz="2000" dirty="0" smtClean="0"/>
              <a:t> </a:t>
            </a:r>
            <a:r>
              <a:rPr lang="en-US" altLang="zh-TW" sz="2000" dirty="0"/>
              <a:t>(rtAG3Video=6.72 s</a:t>
            </a:r>
            <a:r>
              <a:rPr lang="zh-TW" altLang="zh-TW" sz="2000" dirty="0"/>
              <a:t>，</a:t>
            </a:r>
            <a:r>
              <a:rPr lang="en-US" altLang="zh-TW" sz="2000" dirty="0"/>
              <a:t>rtAG3AR=4.37s</a:t>
            </a:r>
            <a:r>
              <a:rPr lang="zh-TW" altLang="zh-TW" sz="2000" dirty="0"/>
              <a:t>，</a:t>
            </a:r>
            <a:r>
              <a:rPr lang="en-US" altLang="zh-TW" sz="2000" dirty="0"/>
              <a:t>rtAG3VR=6.31s</a:t>
            </a:r>
            <a:r>
              <a:rPr lang="zh-TW" altLang="zh-TW" sz="2000" dirty="0"/>
              <a:t>，</a:t>
            </a:r>
            <a:r>
              <a:rPr lang="en-US" altLang="zh-TW" sz="2000" dirty="0"/>
              <a:t>F(4,225)=3.18</a:t>
            </a:r>
            <a:r>
              <a:rPr lang="zh-TW" altLang="zh-TW" sz="2000" dirty="0"/>
              <a:t>，</a:t>
            </a:r>
            <a:r>
              <a:rPr lang="en-US" altLang="zh-TW" sz="2000" dirty="0"/>
              <a:t>p&lt;.05)</a:t>
            </a:r>
            <a:r>
              <a:rPr lang="zh-TW" altLang="zh-TW" sz="2000" dirty="0" smtClean="0"/>
              <a:t>。</a:t>
            </a:r>
            <a:endParaRPr lang="en-US" altLang="zh-TW" sz="2000" dirty="0" smtClean="0"/>
          </a:p>
          <a:p>
            <a:pPr marL="342900" indent="-342900">
              <a:lnSpc>
                <a:spcPct val="150000"/>
              </a:lnSpc>
              <a:buFont typeface="Wingdings" panose="05000000000000000000" pitchFamily="2" charset="2"/>
              <a:buChar char="u"/>
            </a:pPr>
            <a:r>
              <a:rPr lang="en-US" altLang="zh-TW" sz="2000" dirty="0"/>
              <a:t>VR </a:t>
            </a:r>
            <a:r>
              <a:rPr lang="zh-TW" altLang="zh-TW" sz="2000" dirty="0"/>
              <a:t>培訓似乎對最年輕的群體更</a:t>
            </a:r>
            <a:r>
              <a:rPr lang="zh-TW" altLang="zh-TW" sz="2000" dirty="0" smtClean="0"/>
              <a:t>有效</a:t>
            </a:r>
            <a:r>
              <a:rPr lang="zh-TW" altLang="en-US" sz="2000" dirty="0" smtClean="0"/>
              <a:t>，</a:t>
            </a:r>
            <a:r>
              <a:rPr lang="zh-TW" altLang="zh-TW" sz="2000" dirty="0"/>
              <a:t>如果只考慮第一個</a:t>
            </a:r>
            <a:r>
              <a:rPr lang="en-US" altLang="zh-TW" sz="2000" dirty="0"/>
              <a:t> </a:t>
            </a:r>
            <a:r>
              <a:rPr lang="en-US" altLang="zh-TW" sz="2000" dirty="0" smtClean="0"/>
              <a:t>TOR</a:t>
            </a:r>
            <a:r>
              <a:rPr lang="zh-TW" altLang="zh-TW" sz="2000" dirty="0" smtClean="0"/>
              <a:t>，</a:t>
            </a:r>
            <a:r>
              <a:rPr lang="zh-TW" altLang="zh-TW" sz="2000" dirty="0"/>
              <a:t>使用視頻教程訓練的參與者的反應比</a:t>
            </a:r>
            <a:r>
              <a:rPr lang="en-US" altLang="zh-TW" sz="2000" dirty="0"/>
              <a:t> VR </a:t>
            </a:r>
            <a:r>
              <a:rPr lang="zh-TW" altLang="zh-TW" sz="2000" dirty="0"/>
              <a:t>和</a:t>
            </a:r>
            <a:r>
              <a:rPr lang="en-US" altLang="zh-TW" sz="2000" dirty="0"/>
              <a:t> AR </a:t>
            </a:r>
            <a:r>
              <a:rPr lang="zh-TW" altLang="zh-TW" sz="2000" dirty="0"/>
              <a:t>組慢大約</a:t>
            </a:r>
            <a:r>
              <a:rPr lang="en-US" altLang="zh-TW" sz="2000" dirty="0"/>
              <a:t> 2 </a:t>
            </a:r>
            <a:r>
              <a:rPr lang="zh-TW" altLang="zh-TW" sz="2000" dirty="0"/>
              <a:t>秒，但不是很明顯（</a:t>
            </a:r>
            <a:r>
              <a:rPr lang="en-US" altLang="zh-TW" sz="2000" dirty="0"/>
              <a:t>rt1stVideo=8.2s</a:t>
            </a:r>
            <a:r>
              <a:rPr lang="zh-TW" altLang="zh-TW" sz="2000" dirty="0"/>
              <a:t>， </a:t>
            </a:r>
            <a:r>
              <a:rPr lang="en-US" altLang="zh-TW" sz="2000" dirty="0"/>
              <a:t>rt1stAR=6.1s</a:t>
            </a:r>
            <a:r>
              <a:rPr lang="zh-TW" altLang="zh-TW" sz="2000" dirty="0"/>
              <a:t>，</a:t>
            </a:r>
            <a:r>
              <a:rPr lang="en-US" altLang="zh-TW" sz="2000" dirty="0"/>
              <a:t>rt1stVR=5.8s</a:t>
            </a:r>
            <a:r>
              <a:rPr lang="zh-TW" altLang="zh-TW" sz="2000" dirty="0"/>
              <a:t>，</a:t>
            </a:r>
            <a:r>
              <a:rPr lang="en-US" altLang="zh-TW" sz="2000" dirty="0"/>
              <a:t>ns</a:t>
            </a:r>
            <a:r>
              <a:rPr lang="zh-TW" altLang="zh-TW" sz="2000" dirty="0" smtClean="0"/>
              <a:t>）。</a:t>
            </a:r>
            <a:endParaRPr lang="en-US" altLang="zh-TW" sz="2000" dirty="0" smtClean="0"/>
          </a:p>
          <a:p>
            <a:pPr marL="342900" indent="-342900">
              <a:lnSpc>
                <a:spcPct val="150000"/>
              </a:lnSpc>
              <a:buFont typeface="Wingdings" panose="05000000000000000000" pitchFamily="2" charset="2"/>
              <a:buChar char="u"/>
            </a:pPr>
            <a:r>
              <a:rPr lang="zh-TW" altLang="zh-TW" sz="2000" dirty="0"/>
              <a:t>對於接受視頻教程訓練的第三組年齡，觀察到對第一個</a:t>
            </a:r>
            <a:r>
              <a:rPr lang="en-US" altLang="zh-TW" sz="2000" dirty="0"/>
              <a:t> TOR </a:t>
            </a:r>
            <a:r>
              <a:rPr lang="zh-TW" altLang="zh-TW" sz="2000" dirty="0"/>
              <a:t>的反應時間最長。</a:t>
            </a:r>
          </a:p>
          <a:p>
            <a:pPr marL="342900" indent="-342900">
              <a:lnSpc>
                <a:spcPct val="150000"/>
              </a:lnSpc>
              <a:buFont typeface="Wingdings" panose="05000000000000000000" pitchFamily="2" charset="2"/>
              <a:buChar char="u"/>
            </a:pPr>
            <a:endParaRPr lang="en-US" altLang="zh-TW" sz="2000" dirty="0" smtClean="0"/>
          </a:p>
        </p:txBody>
      </p:sp>
      <p:sp>
        <p:nvSpPr>
          <p:cNvPr id="16" name="矩形 15"/>
          <p:cNvSpPr/>
          <p:nvPr/>
        </p:nvSpPr>
        <p:spPr>
          <a:xfrm flipV="1">
            <a:off x="73983" y="1048696"/>
            <a:ext cx="5121859" cy="16098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2031325" cy="461665"/>
          </a:xfrm>
          <a:prstGeom prst="rect">
            <a:avLst/>
          </a:prstGeom>
        </p:spPr>
        <p:txBody>
          <a:bodyPr wrap="none">
            <a:spAutoFit/>
          </a:bodyPr>
          <a:lstStyle/>
          <a:p>
            <a:r>
              <a:rPr lang="zh-TW" altLang="en-US" sz="2400" b="1" dirty="0"/>
              <a:t>接管反應時間</a:t>
            </a:r>
            <a:endParaRPr lang="en-US" altLang="zh-TW" sz="2400" b="1" dirty="0"/>
          </a:p>
        </p:txBody>
      </p:sp>
    </p:spTree>
    <p:extLst>
      <p:ext uri="{BB962C8B-B14F-4D97-AF65-F5344CB8AC3E}">
        <p14:creationId xmlns:p14="http://schemas.microsoft.com/office/powerpoint/2010/main" val="3556380691"/>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結果</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10" y="1298078"/>
            <a:ext cx="10043592" cy="1884298"/>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對</a:t>
            </a:r>
            <a:r>
              <a:rPr lang="zh-TW" altLang="en-US" sz="2000" dirty="0" smtClean="0"/>
              <a:t>感知</a:t>
            </a:r>
            <a:r>
              <a:rPr lang="zh-TW" altLang="en-US" sz="2000" dirty="0"/>
              <a:t>有用性、易於理解和熟悉程度的 </a:t>
            </a:r>
            <a:r>
              <a:rPr lang="en-US" altLang="zh-TW" sz="2000" dirty="0"/>
              <a:t>5 </a:t>
            </a:r>
            <a:r>
              <a:rPr lang="zh-TW" altLang="en-US" sz="2000" dirty="0"/>
              <a:t>點李克特量表調查進行評估。結果如圖 </a:t>
            </a:r>
            <a:r>
              <a:rPr lang="en-US" altLang="zh-TW" sz="2000" dirty="0"/>
              <a:t>7 </a:t>
            </a:r>
            <a:r>
              <a:rPr lang="zh-TW" altLang="en-US" sz="2000" dirty="0"/>
              <a:t>所示表明總體上與培訓相關的問題沒有顯著差異（培訓的有用性和必要性）</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然而</a:t>
            </a:r>
            <a:r>
              <a:rPr lang="zh-TW" altLang="en-US" sz="2000" dirty="0"/>
              <a:t>，當涉及到培訓系統的特定問題時，</a:t>
            </a:r>
            <a:r>
              <a:rPr lang="en-US" altLang="zh-TW" sz="2000" dirty="0"/>
              <a:t>VR </a:t>
            </a:r>
            <a:r>
              <a:rPr lang="zh-TW" altLang="en-US" sz="2000" dirty="0"/>
              <a:t>在熟悉車輛、易於理解和準備駕駛方面似乎是首選，尤其是</a:t>
            </a:r>
            <a:r>
              <a:rPr lang="zh-TW" altLang="en-US" sz="2000" dirty="0" smtClean="0"/>
              <a:t>對高年齡</a:t>
            </a:r>
            <a:r>
              <a:rPr lang="zh-TW" altLang="en-US" sz="2000" dirty="0"/>
              <a:t>組</a:t>
            </a:r>
            <a:r>
              <a:rPr lang="zh-TW" altLang="en-US" sz="2000" dirty="0" smtClean="0"/>
              <a:t>。</a:t>
            </a:r>
            <a:endParaRPr lang="en-US" altLang="zh-TW" sz="2000" dirty="0" smtClean="0"/>
          </a:p>
        </p:txBody>
      </p:sp>
      <p:sp>
        <p:nvSpPr>
          <p:cNvPr id="16" name="矩形 15"/>
          <p:cNvSpPr/>
          <p:nvPr/>
        </p:nvSpPr>
        <p:spPr>
          <a:xfrm flipV="1">
            <a:off x="73983" y="1048696"/>
            <a:ext cx="5121859" cy="16098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1415772" cy="461665"/>
          </a:xfrm>
          <a:prstGeom prst="rect">
            <a:avLst/>
          </a:prstGeom>
        </p:spPr>
        <p:txBody>
          <a:bodyPr wrap="none">
            <a:spAutoFit/>
          </a:bodyPr>
          <a:lstStyle/>
          <a:p>
            <a:r>
              <a:rPr lang="zh-TW" altLang="en-US" sz="2400" b="1" dirty="0"/>
              <a:t>培訓評估</a:t>
            </a:r>
          </a:p>
        </p:txBody>
      </p:sp>
      <p:pic>
        <p:nvPicPr>
          <p:cNvPr id="8" name="圖片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7717" y="3327527"/>
            <a:ext cx="7810500" cy="3190875"/>
          </a:xfrm>
          <a:prstGeom prst="rect">
            <a:avLst/>
          </a:prstGeom>
        </p:spPr>
      </p:pic>
      <p:sp>
        <p:nvSpPr>
          <p:cNvPr id="10" name="矩形 9"/>
          <p:cNvSpPr/>
          <p:nvPr/>
        </p:nvSpPr>
        <p:spPr>
          <a:xfrm>
            <a:off x="1826355" y="6359709"/>
            <a:ext cx="5724644" cy="369332"/>
          </a:xfrm>
          <a:prstGeom prst="rect">
            <a:avLst/>
          </a:prstGeom>
        </p:spPr>
        <p:txBody>
          <a:bodyPr wrap="none">
            <a:spAutoFit/>
          </a:bodyPr>
          <a:lstStyle/>
          <a:p>
            <a:r>
              <a:rPr lang="zh-TW" altLang="en-US" dirty="0"/>
              <a:t>各年齡組（上）和總（下）訓練階段評估問卷的結果。</a:t>
            </a:r>
          </a:p>
        </p:txBody>
      </p:sp>
    </p:spTree>
    <p:extLst>
      <p:ext uri="{BB962C8B-B14F-4D97-AF65-F5344CB8AC3E}">
        <p14:creationId xmlns:p14="http://schemas.microsoft.com/office/powerpoint/2010/main" val="4141130874"/>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結果</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10" y="1298078"/>
            <a:ext cx="10043592" cy="193899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參與者被要求用一組關於自動駕駛概念的句子來表明他們的同意程度（按李克特 </a:t>
            </a:r>
            <a:r>
              <a:rPr lang="en-US" altLang="zh-TW" sz="2000" dirty="0"/>
              <a:t>5 </a:t>
            </a:r>
            <a:r>
              <a:rPr lang="zh-TW" altLang="en-US" sz="2000" dirty="0"/>
              <a:t>分制）。他們填寫了三次相同的問卷：培訓前、培訓後和試駕後</a:t>
            </a:r>
            <a:endParaRPr lang="en-US" altLang="zh-TW" sz="2000" dirty="0" smtClean="0"/>
          </a:p>
          <a:p>
            <a:pPr marL="342900" indent="-342900">
              <a:lnSpc>
                <a:spcPct val="150000"/>
              </a:lnSpc>
              <a:buFont typeface="Wingdings" panose="05000000000000000000" pitchFamily="2" charset="2"/>
              <a:buChar char="u"/>
            </a:pPr>
            <a:r>
              <a:rPr lang="zh-TW" altLang="en-US" sz="2000" dirty="0" smtClean="0"/>
              <a:t>在</a:t>
            </a:r>
            <a:r>
              <a:rPr lang="zh-TW" altLang="en-US" sz="2000" dirty="0"/>
              <a:t>試駕後，“我可以想像自己在做其他任務而不是駕駛”和“我相信車輛做出的駕駛決定”的問題中註意到了更高的增量。</a:t>
            </a:r>
            <a:endParaRPr lang="en-US" altLang="zh-TW" sz="2000" dirty="0" smtClean="0"/>
          </a:p>
        </p:txBody>
      </p:sp>
      <p:sp>
        <p:nvSpPr>
          <p:cNvPr id="16" name="矩形 15"/>
          <p:cNvSpPr/>
          <p:nvPr/>
        </p:nvSpPr>
        <p:spPr>
          <a:xfrm flipV="1">
            <a:off x="330357" y="1077156"/>
            <a:ext cx="5403871" cy="1177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4801314" cy="461665"/>
          </a:xfrm>
          <a:prstGeom prst="rect">
            <a:avLst/>
          </a:prstGeom>
        </p:spPr>
        <p:txBody>
          <a:bodyPr wrap="none">
            <a:spAutoFit/>
          </a:bodyPr>
          <a:lstStyle/>
          <a:p>
            <a:r>
              <a:rPr lang="zh-TW" altLang="en-US" sz="2400" b="1" dirty="0"/>
              <a:t>感知到的自動駕駛的信任和有用性</a:t>
            </a:r>
          </a:p>
        </p:txBody>
      </p:sp>
      <p:sp>
        <p:nvSpPr>
          <p:cNvPr id="9" name="Rectangle 2"/>
          <p:cNvSpPr>
            <a:spLocks noChangeArrowheads="1"/>
          </p:cNvSpPr>
          <p:nvPr/>
        </p:nvSpPr>
        <p:spPr bwMode="auto">
          <a:xfrm>
            <a:off x="2281024" y="6361270"/>
            <a:ext cx="7127193" cy="2616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zh-TW" altLang="en-US" sz="1100" dirty="0"/>
              <a:t>量表</a:t>
            </a:r>
            <a:r>
              <a:rPr lang="zh-TW" altLang="en-US" sz="1100" dirty="0" smtClean="0"/>
              <a:t>對</a:t>
            </a:r>
            <a:r>
              <a:rPr lang="zh-TW" altLang="en-US" sz="1100" dirty="0"/>
              <a:t>關於自動駕駛的感知信任和有用性以及執行 </a:t>
            </a:r>
            <a:r>
              <a:rPr lang="en-US" altLang="zh-TW" sz="1100" dirty="0"/>
              <a:t>NDRT </a:t>
            </a:r>
            <a:r>
              <a:rPr lang="zh-TW" altLang="en-US" sz="1100" dirty="0"/>
              <a:t>意願的前、後和最終問卷的回答。</a:t>
            </a:r>
            <a:endParaRPr kumimoji="0" lang="zh-TW" altLang="zh-TW" sz="3200" b="0" i="0" u="none" strike="noStrike" cap="none" normalizeH="0" baseline="0" dirty="0" smtClean="0">
              <a:ln>
                <a:noFill/>
              </a:ln>
              <a:solidFill>
                <a:schemeClr val="tx1"/>
              </a:solidFill>
              <a:effectLst/>
              <a:latin typeface="Arial" panose="020B0604020202020204" pitchFamily="34" charset="0"/>
            </a:endParaRPr>
          </a:p>
        </p:txBody>
      </p:sp>
      <p:pic>
        <p:nvPicPr>
          <p:cNvPr id="8" name="圖片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28978" y="3237070"/>
            <a:ext cx="7810500" cy="3124200"/>
          </a:xfrm>
          <a:prstGeom prst="rect">
            <a:avLst/>
          </a:prstGeom>
        </p:spPr>
      </p:pic>
    </p:spTree>
    <p:extLst>
      <p:ext uri="{BB962C8B-B14F-4D97-AF65-F5344CB8AC3E}">
        <p14:creationId xmlns:p14="http://schemas.microsoft.com/office/powerpoint/2010/main" val="186896502"/>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結論</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10" y="1298078"/>
            <a:ext cx="10043592" cy="28623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a:t>儘管沒有統計學意義，但與接受視頻訓練的參與者相比，接受 </a:t>
            </a:r>
            <a:r>
              <a:rPr lang="en-US" altLang="zh-TW" sz="2000" dirty="0"/>
              <a:t>AR </a:t>
            </a:r>
            <a:r>
              <a:rPr lang="zh-TW" altLang="en-US" sz="2000" dirty="0"/>
              <a:t>和 </a:t>
            </a:r>
            <a:r>
              <a:rPr lang="en-US" altLang="zh-TW" sz="2000" dirty="0"/>
              <a:t>VR </a:t>
            </a:r>
            <a:r>
              <a:rPr lang="zh-TW" altLang="en-US" sz="2000" dirty="0"/>
              <a:t>訓練的參與者對 </a:t>
            </a:r>
            <a:r>
              <a:rPr lang="en-US" altLang="zh-TW" sz="2000" dirty="0"/>
              <a:t>TOR </a:t>
            </a:r>
            <a:r>
              <a:rPr lang="zh-TW" altLang="en-US" sz="2000" dirty="0"/>
              <a:t>的反應通常更</a:t>
            </a:r>
            <a:r>
              <a:rPr lang="zh-TW" altLang="en-US" sz="2000" dirty="0" smtClean="0"/>
              <a:t>快。但是沒有</a:t>
            </a:r>
            <a:r>
              <a:rPr lang="zh-TW" altLang="en-US" sz="2000" dirty="0"/>
              <a:t>足夠</a:t>
            </a:r>
            <a:r>
              <a:rPr lang="zh-TW" altLang="en-US" sz="2000" dirty="0" smtClean="0"/>
              <a:t>的證據證明這些</a:t>
            </a:r>
            <a:r>
              <a:rPr lang="zh-TW" altLang="en-US" sz="2000" dirty="0"/>
              <a:t>結果是由於沉浸水平或培訓期間的 </a:t>
            </a:r>
            <a:r>
              <a:rPr lang="en-US" altLang="zh-TW" sz="2000" dirty="0"/>
              <a:t>TOR </a:t>
            </a:r>
            <a:r>
              <a:rPr lang="zh-TW" altLang="en-US" sz="2000" dirty="0"/>
              <a:t>實踐造成</a:t>
            </a:r>
            <a:r>
              <a:rPr lang="zh-TW" altLang="en-US" sz="2000" dirty="0" smtClean="0"/>
              <a:t>的。</a:t>
            </a:r>
            <a:endParaRPr lang="en-US" altLang="zh-TW" sz="2000" dirty="0" smtClean="0"/>
          </a:p>
          <a:p>
            <a:pPr marL="342900" indent="-342900">
              <a:lnSpc>
                <a:spcPct val="150000"/>
              </a:lnSpc>
              <a:buFont typeface="Wingdings" panose="05000000000000000000" pitchFamily="2" charset="2"/>
              <a:buChar char="u"/>
            </a:pPr>
            <a:r>
              <a:rPr lang="zh-TW" altLang="en-US" sz="2000" dirty="0"/>
              <a:t>考慮到年齡組，可以觀察到，雖然前兩個年齡組的反應時間在所有訓練系統中相當，但接受視頻教程訓練的年長參與者的反應比其他年齡組慢；使用增強現實訓練的小組，相反，是年齡組中最快的，並且在與年輕組相當的時間內做出反應。</a:t>
            </a:r>
            <a:endParaRPr lang="en-US" altLang="zh-TW" sz="2000" dirty="0" smtClean="0"/>
          </a:p>
        </p:txBody>
      </p:sp>
      <p:sp>
        <p:nvSpPr>
          <p:cNvPr id="16" name="矩形 15"/>
          <p:cNvSpPr/>
          <p:nvPr/>
        </p:nvSpPr>
        <p:spPr>
          <a:xfrm flipV="1">
            <a:off x="330357" y="1077156"/>
            <a:ext cx="5403871" cy="11775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Tree>
    <p:extLst>
      <p:ext uri="{BB962C8B-B14F-4D97-AF65-F5344CB8AC3E}">
        <p14:creationId xmlns:p14="http://schemas.microsoft.com/office/powerpoint/2010/main" val="3193402181"/>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solidFill>
            <a:schemeClr val="bg1"/>
          </a:solidFill>
        </p:spPr>
        <p:txBody>
          <a:bodyPr wrap="none" rtlCol="0">
            <a:spAutoFit/>
          </a:bodyPr>
          <a:lstStyle/>
          <a:p>
            <a:r>
              <a:rPr lang="zh-TW" altLang="en-US" sz="3200" dirty="0" smtClean="0">
                <a:solidFill>
                  <a:schemeClr val="accent6">
                    <a:lumMod val="75000"/>
                  </a:schemeClr>
                </a:solidFill>
                <a:latin typeface="微軟正黑體" panose="020B0604030504040204" pitchFamily="34" charset="-120"/>
                <a:ea typeface="微軟正黑體" panose="020B0604030504040204" pitchFamily="34" charset="-120"/>
                <a:cs typeface="+mn-ea"/>
                <a:sym typeface="+mn-lt"/>
              </a:rPr>
              <a:t>結論</a:t>
            </a:r>
            <a:endParaRPr lang="zh-CN" altLang="en-US" sz="3200" dirty="0">
              <a:solidFill>
                <a:schemeClr val="accent6">
                  <a:lumMod val="75000"/>
                </a:schemeClr>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084810" y="1298078"/>
            <a:ext cx="10043592" cy="4708981"/>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參與者</a:t>
            </a:r>
            <a:r>
              <a:rPr lang="zh-TW" altLang="en-US" sz="2000" dirty="0"/>
              <a:t>認為培訓計劃對於使用自動化系統是有用和必要的</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en-US" altLang="zh-TW" sz="2000" dirty="0" smtClean="0"/>
              <a:t>VR </a:t>
            </a:r>
            <a:r>
              <a:rPr lang="zh-TW" altLang="en-US" sz="2000" dirty="0"/>
              <a:t>模擬器在易於理解、準備駕駛和熟悉車輛方面產生了更好的結果；這可以解釋為</a:t>
            </a:r>
            <a:r>
              <a:rPr lang="zh-TW" altLang="en-US" sz="2000" dirty="0" smtClean="0"/>
              <a:t>，培訓</a:t>
            </a:r>
            <a:r>
              <a:rPr lang="zh-TW" altLang="en-US" sz="2000" dirty="0"/>
              <a:t>提供了更高的沉浸</a:t>
            </a:r>
            <a:r>
              <a:rPr lang="zh-TW" altLang="en-US" sz="2000" dirty="0" smtClean="0"/>
              <a:t>感，能</a:t>
            </a:r>
            <a:r>
              <a:rPr lang="zh-TW" altLang="en-US" sz="2000" dirty="0"/>
              <a:t>讓參與者更好地熟悉汽車和他們將面臨的駕駛</a:t>
            </a:r>
            <a:r>
              <a:rPr lang="zh-TW" altLang="en-US" sz="2000" dirty="0" smtClean="0"/>
              <a:t>情況。</a:t>
            </a:r>
            <a:endParaRPr lang="en-US" altLang="zh-TW" sz="2000" dirty="0" smtClean="0"/>
          </a:p>
          <a:p>
            <a:pPr marL="342900" indent="-342900">
              <a:lnSpc>
                <a:spcPct val="150000"/>
              </a:lnSpc>
              <a:buFont typeface="Wingdings" panose="05000000000000000000" pitchFamily="2" charset="2"/>
              <a:buChar char="u"/>
            </a:pPr>
            <a:r>
              <a:rPr lang="zh-TW" altLang="en-US" sz="2000" dirty="0" smtClean="0"/>
              <a:t>虛擬</a:t>
            </a:r>
            <a:r>
              <a:rPr lang="zh-TW" altLang="en-US" sz="2000" dirty="0"/>
              <a:t>汽車的簡化駕駛艙</a:t>
            </a:r>
            <a:r>
              <a:rPr lang="zh-TW" altLang="en-US" sz="2000" dirty="0" smtClean="0"/>
              <a:t>和虛擬</a:t>
            </a:r>
            <a:r>
              <a:rPr lang="zh-TW" altLang="en-US" sz="2000" dirty="0"/>
              <a:t>環境可能有助於用戶將注意力集中在與培訓相關的界面上。</a:t>
            </a:r>
            <a:r>
              <a:rPr lang="en-US" altLang="zh-TW" sz="2000" dirty="0"/>
              <a:t>VR </a:t>
            </a:r>
            <a:r>
              <a:rPr lang="zh-TW" altLang="en-US" sz="2000" dirty="0"/>
              <a:t>系統尤其在第三年齡段獲得了高分；雖然這聽起來與客觀結果</a:t>
            </a:r>
            <a:r>
              <a:rPr lang="zh-TW" altLang="en-US" sz="2000" dirty="0" smtClean="0"/>
              <a:t>相反。</a:t>
            </a:r>
            <a:endParaRPr lang="en-US" altLang="zh-TW" sz="2000" dirty="0" smtClean="0"/>
          </a:p>
          <a:p>
            <a:pPr marL="342900" indent="-342900">
              <a:lnSpc>
                <a:spcPct val="150000"/>
              </a:lnSpc>
              <a:buFont typeface="Wingdings" panose="05000000000000000000" pitchFamily="2" charset="2"/>
              <a:buChar char="u"/>
            </a:pPr>
            <a:r>
              <a:rPr lang="zh-TW" altLang="en-US" sz="2000" dirty="0" smtClean="0"/>
              <a:t>主觀量表的</a:t>
            </a:r>
            <a:r>
              <a:rPr lang="zh-TW" altLang="en-US" sz="2000" dirty="0"/>
              <a:t>措施還指出了</a:t>
            </a:r>
            <a:r>
              <a:rPr lang="zh-TW" altLang="en-US" sz="2000" dirty="0" smtClean="0"/>
              <a:t>測試</a:t>
            </a:r>
            <a:r>
              <a:rPr lang="zh-TW" altLang="en-US" sz="2000" dirty="0"/>
              <a:t>駕駛</a:t>
            </a:r>
            <a:r>
              <a:rPr lang="zh-TW" altLang="en-US" sz="2000" dirty="0" smtClean="0"/>
              <a:t>對於</a:t>
            </a:r>
            <a:r>
              <a:rPr lang="zh-TW" altLang="en-US" sz="2000" dirty="0"/>
              <a:t>自動化信任、感知有用性和執行 </a:t>
            </a:r>
            <a:r>
              <a:rPr lang="en-US" altLang="zh-TW" sz="2000" dirty="0"/>
              <a:t>NDRT </a:t>
            </a:r>
            <a:r>
              <a:rPr lang="zh-TW" altLang="en-US" sz="2000" dirty="0"/>
              <a:t>意願的重要性。這個結果是意料之中的，因為由於 </a:t>
            </a:r>
            <a:r>
              <a:rPr lang="en-US" altLang="zh-TW" sz="2000" dirty="0" err="1"/>
              <a:t>WoZ</a:t>
            </a:r>
            <a:r>
              <a:rPr lang="en-US" altLang="zh-TW" sz="2000" dirty="0"/>
              <a:t> </a:t>
            </a:r>
            <a:r>
              <a:rPr lang="zh-TW" altLang="en-US" sz="2000" dirty="0"/>
              <a:t>協議的實施，自動化系統的功能是理想的。此外，正如一些參與者所承認的那樣，在試駕過程中，實驗者在車輛中的存在讓他們放心並幫助他們獲得愉快的駕駛體驗。</a:t>
            </a:r>
            <a:endParaRPr lang="en-US" altLang="zh-TW" sz="2000" dirty="0" smtClean="0"/>
          </a:p>
        </p:txBody>
      </p:sp>
      <p:sp>
        <p:nvSpPr>
          <p:cNvPr id="16" name="矩形 15"/>
          <p:cNvSpPr/>
          <p:nvPr/>
        </p:nvSpPr>
        <p:spPr>
          <a:xfrm flipV="1">
            <a:off x="330357" y="1077156"/>
            <a:ext cx="5403871" cy="11775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Tree>
    <p:extLst>
      <p:ext uri="{BB962C8B-B14F-4D97-AF65-F5344CB8AC3E}">
        <p14:creationId xmlns:p14="http://schemas.microsoft.com/office/powerpoint/2010/main" val="828502546"/>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301263"/>
            <a:ext cx="12192000" cy="4255477"/>
          </a:xfrm>
          <a:prstGeom prst="rect">
            <a:avLst/>
          </a:prstGeom>
          <a:solidFill>
            <a:srgbClr val="CBE7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4445" y="0"/>
            <a:ext cx="6096000" cy="6096000"/>
          </a:xfrm>
          <a:prstGeom prst="rect">
            <a:avLst/>
          </a:prstGeom>
        </p:spPr>
      </p:pic>
      <p:pic>
        <p:nvPicPr>
          <p:cNvPr id="4" name="图片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199080" y="3714369"/>
            <a:ext cx="2168769" cy="3143631"/>
          </a:xfrm>
          <a:prstGeom prst="rect">
            <a:avLst/>
          </a:prstGeom>
        </p:spPr>
      </p:pic>
      <p:sp>
        <p:nvSpPr>
          <p:cNvPr id="5" name="文本框 4"/>
          <p:cNvSpPr txBox="1"/>
          <p:nvPr/>
        </p:nvSpPr>
        <p:spPr>
          <a:xfrm>
            <a:off x="5801361" y="2604138"/>
            <a:ext cx="4775835" cy="1246495"/>
          </a:xfrm>
          <a:prstGeom prst="rect">
            <a:avLst/>
          </a:prstGeom>
          <a:noFill/>
        </p:spPr>
        <p:txBody>
          <a:bodyPr wrap="square" rtlCol="0">
            <a:spAutoFit/>
          </a:bodyPr>
          <a:lstStyle/>
          <a:p>
            <a:pPr algn="dist"/>
            <a:r>
              <a:rPr lang="zh-TW" altLang="en-US" sz="7500" b="1" dirty="0" smtClean="0">
                <a:ln w="19050">
                  <a:solidFill>
                    <a:schemeClr val="bg1"/>
                  </a:solidFill>
                </a:ln>
                <a:solidFill>
                  <a:srgbClr val="438264"/>
                </a:solidFill>
                <a:cs typeface="+mn-ea"/>
                <a:sym typeface="+mn-lt"/>
              </a:rPr>
              <a:t>謝謝</a:t>
            </a:r>
            <a:r>
              <a:rPr lang="zh-TW" altLang="en-US" sz="7500" b="1" dirty="0">
                <a:ln w="19050">
                  <a:solidFill>
                    <a:schemeClr val="bg1"/>
                  </a:solidFill>
                </a:ln>
                <a:solidFill>
                  <a:srgbClr val="438264"/>
                </a:solidFill>
                <a:cs typeface="+mn-ea"/>
                <a:sym typeface="+mn-lt"/>
              </a:rPr>
              <a:t>聆聽</a:t>
            </a:r>
            <a:endParaRPr lang="zh-CN" altLang="en-US" sz="7500" b="1" dirty="0">
              <a:ln w="19050">
                <a:solidFill>
                  <a:schemeClr val="bg1"/>
                </a:solidFill>
              </a:ln>
              <a:solidFill>
                <a:srgbClr val="438264"/>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0">
        <p:split orient="vert"/>
      </p:transition>
    </mc:Choice>
    <mc:Fallback xmlns="" xmlns:a14="http://schemas.microsoft.com/office/drawing/2010/main">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out)">
                                      <p:cBhvr>
                                        <p:cTn id="15" dur="2000"/>
                                        <p:tgtEl>
                                          <p:spTgt spid="5"/>
                                        </p:tgtEl>
                                      </p:cBhvr>
                                    </p:animEffect>
                                  </p:childTnLst>
                                </p:cTn>
                              </p:par>
                            </p:childTnLst>
                          </p:cTn>
                        </p:par>
                        <p:par>
                          <p:cTn id="16" fill="hold">
                            <p:stCondLst>
                              <p:cond delay="3000"/>
                            </p:stCondLst>
                            <p:childTnLst>
                              <p:par>
                                <p:cTn id="17" presetID="22" presetClass="entr" presetSubtype="4"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介紹</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3323987"/>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虛擬</a:t>
            </a:r>
            <a:r>
              <a:rPr lang="en-US" altLang="zh-TW" sz="2000" dirty="0" smtClean="0"/>
              <a:t>(VR)</a:t>
            </a:r>
            <a:r>
              <a:rPr lang="zh-TW" altLang="en-US" sz="2000" dirty="0" smtClean="0"/>
              <a:t>和擴增實境</a:t>
            </a:r>
            <a:r>
              <a:rPr lang="en-US" altLang="zh-TW" sz="2000" dirty="0" smtClean="0"/>
              <a:t>(AR)</a:t>
            </a:r>
            <a:r>
              <a:rPr lang="zh-TW" altLang="en-US" sz="2000" dirty="0" smtClean="0"/>
              <a:t>：通過在電腦生成</a:t>
            </a:r>
            <a:r>
              <a:rPr lang="zh-TW" altLang="en-US" sz="2000" dirty="0"/>
              <a:t>的場景中提供豐富的感知和交互來增強用戶</a:t>
            </a:r>
            <a:r>
              <a:rPr lang="zh-TW" altLang="en-US" sz="2000" dirty="0" smtClean="0"/>
              <a:t>體驗。</a:t>
            </a:r>
            <a:endParaRPr lang="en-US" altLang="zh-TW" sz="2000" dirty="0" smtClean="0"/>
          </a:p>
          <a:p>
            <a:pPr marL="342900" indent="-342900">
              <a:lnSpc>
                <a:spcPct val="150000"/>
              </a:lnSpc>
              <a:buFont typeface="Wingdings" panose="05000000000000000000" pitchFamily="2" charset="2"/>
              <a:buChar char="u"/>
            </a:pPr>
            <a:r>
              <a:rPr lang="en-US" altLang="zh-TW" sz="2000" dirty="0" smtClean="0"/>
              <a:t>AR </a:t>
            </a:r>
            <a:r>
              <a:rPr lang="zh-TW" altLang="en-US" sz="2000" dirty="0"/>
              <a:t>提供了與真實汽車設備自然交互的可能性，這些設備增強了附加</a:t>
            </a:r>
            <a:r>
              <a:rPr lang="zh-TW" altLang="en-US" sz="2000" dirty="0" smtClean="0"/>
              <a:t>信息。</a:t>
            </a:r>
            <a:r>
              <a:rPr lang="zh-TW" altLang="en-US" sz="2000" dirty="0"/>
              <a:t>然而</a:t>
            </a:r>
            <a:r>
              <a:rPr lang="zh-TW" altLang="en-US" sz="2000" dirty="0" smtClean="0"/>
              <a:t>，</a:t>
            </a:r>
            <a:r>
              <a:rPr lang="en-US" altLang="zh-TW" sz="2000" dirty="0" smtClean="0"/>
              <a:t>AR </a:t>
            </a:r>
            <a:r>
              <a:rPr lang="zh-TW" altLang="en-US" sz="2000" dirty="0" smtClean="0"/>
              <a:t>鏡頭狹窄</a:t>
            </a:r>
            <a:r>
              <a:rPr lang="zh-TW" altLang="en-US" sz="2000" dirty="0"/>
              <a:t>視野可能會限制為用戶提供全面</a:t>
            </a:r>
            <a:r>
              <a:rPr lang="zh-TW" altLang="en-US" sz="2000" dirty="0" smtClean="0"/>
              <a:t>體驗。</a:t>
            </a:r>
            <a:endParaRPr lang="en-US" altLang="zh-TW" sz="2000" dirty="0" smtClean="0"/>
          </a:p>
          <a:p>
            <a:pPr marL="342900" indent="-342900">
              <a:lnSpc>
                <a:spcPct val="150000"/>
              </a:lnSpc>
              <a:buFont typeface="Wingdings" panose="05000000000000000000" pitchFamily="2" charset="2"/>
              <a:buChar char="u"/>
            </a:pPr>
            <a:r>
              <a:rPr lang="en-US" altLang="zh-TW" sz="2000" dirty="0" smtClean="0"/>
              <a:t>VR</a:t>
            </a:r>
            <a:r>
              <a:rPr lang="zh-TW" altLang="en-US" sz="2000" dirty="0" smtClean="0"/>
              <a:t>創建</a:t>
            </a:r>
            <a:r>
              <a:rPr lang="zh-TW" altLang="en-US" sz="2000" dirty="0"/>
              <a:t>了</a:t>
            </a:r>
            <a:r>
              <a:rPr lang="zh-TW" altLang="en-US" sz="2000" dirty="0" smtClean="0"/>
              <a:t>一個虛擬環境</a:t>
            </a:r>
            <a:r>
              <a:rPr lang="zh-TW" altLang="en-US" sz="2000" dirty="0"/>
              <a:t>，從而在虛擬環境</a:t>
            </a:r>
            <a:r>
              <a:rPr lang="zh-TW" altLang="en-US" sz="2000" dirty="0" smtClean="0"/>
              <a:t>中與現實區隔，</a:t>
            </a:r>
            <a:r>
              <a:rPr lang="zh-TW" altLang="en-US" sz="2000" dirty="0"/>
              <a:t>並提供了模擬完全沉浸式駕駛場景的可能性</a:t>
            </a:r>
            <a:r>
              <a:rPr lang="zh-TW" altLang="en-US" sz="2000" dirty="0" smtClean="0"/>
              <a:t>，允許</a:t>
            </a:r>
            <a:r>
              <a:rPr lang="zh-TW" altLang="en-US" sz="2000" dirty="0"/>
              <a:t>駕駛員在能夠進行</a:t>
            </a:r>
            <a:r>
              <a:rPr lang="zh-TW" altLang="en-US" sz="2000" b="1" dirty="0">
                <a:solidFill>
                  <a:schemeClr val="accent1"/>
                </a:solidFill>
              </a:rPr>
              <a:t>糾正、重複和非危險故障</a:t>
            </a:r>
            <a:r>
              <a:rPr lang="zh-TW" altLang="en-US" sz="2000" dirty="0"/>
              <a:t>的環境中進行</a:t>
            </a:r>
            <a:r>
              <a:rPr lang="zh-TW" altLang="en-US" sz="2000" dirty="0" smtClean="0"/>
              <a:t>培訓。</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sp>
        <p:nvSpPr>
          <p:cNvPr id="6" name="矩形 5"/>
          <p:cNvSpPr/>
          <p:nvPr/>
        </p:nvSpPr>
        <p:spPr>
          <a:xfrm>
            <a:off x="1084810" y="587031"/>
            <a:ext cx="2339102" cy="461665"/>
          </a:xfrm>
          <a:prstGeom prst="rect">
            <a:avLst/>
          </a:prstGeom>
        </p:spPr>
        <p:txBody>
          <a:bodyPr wrap="none">
            <a:spAutoFit/>
          </a:bodyPr>
          <a:lstStyle/>
          <a:p>
            <a:r>
              <a:rPr lang="zh-TW" altLang="en-US" sz="2400" b="1" dirty="0"/>
              <a:t>虛擬</a:t>
            </a:r>
            <a:r>
              <a:rPr lang="zh-TW" altLang="en-US" sz="2400" b="1" dirty="0" smtClean="0"/>
              <a:t>和擴增實境</a:t>
            </a:r>
            <a:endParaRPr lang="zh-TW" altLang="en-US" sz="2400" b="1" dirty="0"/>
          </a:p>
        </p:txBody>
      </p:sp>
    </p:spTree>
    <p:extLst>
      <p:ext uri="{BB962C8B-B14F-4D97-AF65-F5344CB8AC3E}">
        <p14:creationId xmlns:p14="http://schemas.microsoft.com/office/powerpoint/2010/main" val="1774448656"/>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介紹</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193899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en-US" altLang="zh-TW" sz="2000" dirty="0" err="1"/>
              <a:t>WoZ</a:t>
            </a:r>
            <a:r>
              <a:rPr lang="en-US" altLang="zh-TW" sz="2000" dirty="0"/>
              <a:t> </a:t>
            </a:r>
            <a:r>
              <a:rPr lang="zh-TW" altLang="en-US" sz="2000" dirty="0" smtClean="0"/>
              <a:t>協議為允許</a:t>
            </a:r>
            <a:r>
              <a:rPr lang="zh-TW" altLang="en-US" sz="2000" dirty="0"/>
              <a:t>受試者與他們認為</a:t>
            </a:r>
            <a:r>
              <a:rPr lang="zh-TW" altLang="en-US" sz="2000" b="1" dirty="0" smtClean="0">
                <a:solidFill>
                  <a:schemeClr val="accent1"/>
                </a:solidFill>
              </a:rPr>
              <a:t>自動</a:t>
            </a:r>
            <a:r>
              <a:rPr lang="zh-TW" altLang="en-US" sz="2000" dirty="0" smtClean="0"/>
              <a:t>但</a:t>
            </a:r>
            <a:r>
              <a:rPr lang="zh-TW" altLang="en-US" sz="2000" dirty="0"/>
              <a:t>實際上由</a:t>
            </a:r>
            <a:r>
              <a:rPr lang="zh-TW" altLang="en-US" sz="2000" b="1" dirty="0" smtClean="0">
                <a:solidFill>
                  <a:schemeClr val="accent1"/>
                </a:solidFill>
              </a:rPr>
              <a:t>人為控制</a:t>
            </a:r>
            <a:r>
              <a:rPr lang="zh-TW" altLang="en-US" sz="2000" dirty="0"/>
              <a:t>的系統進行交互</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en-US" altLang="zh-TW" sz="2000" dirty="0" err="1"/>
              <a:t>WoZ</a:t>
            </a:r>
            <a:r>
              <a:rPr lang="en-US" altLang="zh-TW" sz="2000" dirty="0"/>
              <a:t> </a:t>
            </a:r>
            <a:r>
              <a:rPr lang="zh-TW" altLang="en-US" sz="2000" dirty="0"/>
              <a:t>在車輛中的大部分實施包括一個沒有功能的虛擬方向盤</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在</a:t>
            </a:r>
            <a:r>
              <a:rPr lang="zh-TW" altLang="en-US" sz="2000" dirty="0"/>
              <a:t>最近的一項研究中，</a:t>
            </a:r>
            <a:r>
              <a:rPr lang="en-US" altLang="zh-TW" sz="2000" dirty="0"/>
              <a:t>Wang </a:t>
            </a:r>
            <a:r>
              <a:rPr lang="zh-TW" altLang="en-US" sz="2000" dirty="0"/>
              <a:t>等</a:t>
            </a:r>
            <a:r>
              <a:rPr lang="zh-TW" altLang="en-US" sz="2000" dirty="0" smtClean="0"/>
              <a:t>人提出</a:t>
            </a:r>
            <a:r>
              <a:rPr lang="zh-TW" altLang="en-US" sz="2000" dirty="0"/>
              <a:t>了 </a:t>
            </a:r>
            <a:r>
              <a:rPr lang="en-US" altLang="zh-TW" sz="2000" dirty="0"/>
              <a:t>Marionette</a:t>
            </a:r>
            <a:r>
              <a:rPr lang="zh-TW" altLang="en-US" sz="2000" dirty="0"/>
              <a:t>，這是一個建立在 </a:t>
            </a:r>
            <a:r>
              <a:rPr lang="en-US" altLang="zh-TW" sz="2000" dirty="0"/>
              <a:t>RRADS </a:t>
            </a:r>
            <a:r>
              <a:rPr lang="zh-TW" altLang="en-US" sz="2000" dirty="0" smtClean="0"/>
              <a:t>平台上</a:t>
            </a:r>
            <a:r>
              <a:rPr lang="zh-TW" altLang="en-US" sz="2000" dirty="0"/>
              <a:t>的系統，能夠模擬 </a:t>
            </a:r>
            <a:r>
              <a:rPr lang="en-US" altLang="zh-TW" sz="2000" dirty="0"/>
              <a:t>3 </a:t>
            </a:r>
            <a:r>
              <a:rPr lang="zh-TW" altLang="en-US" sz="2000" dirty="0"/>
              <a:t>級和 </a:t>
            </a:r>
            <a:r>
              <a:rPr lang="en-US" altLang="zh-TW" sz="2000" dirty="0"/>
              <a:t>4 </a:t>
            </a:r>
            <a:r>
              <a:rPr lang="zh-TW" altLang="en-US" sz="2000" dirty="0"/>
              <a:t>級自動駕駛。</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sp>
        <p:nvSpPr>
          <p:cNvPr id="6" name="矩形 5"/>
          <p:cNvSpPr/>
          <p:nvPr/>
        </p:nvSpPr>
        <p:spPr>
          <a:xfrm>
            <a:off x="1084810" y="587031"/>
            <a:ext cx="5652830" cy="461665"/>
          </a:xfrm>
          <a:prstGeom prst="rect">
            <a:avLst/>
          </a:prstGeom>
        </p:spPr>
        <p:txBody>
          <a:bodyPr wrap="none">
            <a:spAutoFit/>
          </a:bodyPr>
          <a:lstStyle/>
          <a:p>
            <a:r>
              <a:rPr lang="en-US" altLang="zh-TW" sz="2400" b="1" dirty="0"/>
              <a:t>Wizard of Oz for Autonomous Driving</a:t>
            </a:r>
          </a:p>
        </p:txBody>
      </p:sp>
    </p:spTree>
    <p:extLst>
      <p:ext uri="{BB962C8B-B14F-4D97-AF65-F5344CB8AC3E}">
        <p14:creationId xmlns:p14="http://schemas.microsoft.com/office/powerpoint/2010/main" val="632264817"/>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介紹</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905854" y="1718254"/>
            <a:ext cx="10266122" cy="452431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400" dirty="0"/>
              <a:t>本研究的目標是有條件自動駕駛汽車（</a:t>
            </a:r>
            <a:r>
              <a:rPr lang="en-US" altLang="zh-TW" sz="2400" dirty="0"/>
              <a:t>SAE Level-3</a:t>
            </a:r>
            <a:r>
              <a:rPr lang="zh-TW" altLang="en-US" sz="2400" dirty="0"/>
              <a:t>），它​​可以在沒有人工監督的情況下執行整個駕駛任務，並期望駕駛員能夠接受干預請求並做出適當的響應</a:t>
            </a:r>
            <a:r>
              <a:rPr lang="zh-TW" altLang="en-US" sz="2400" dirty="0" smtClean="0"/>
              <a:t>。</a:t>
            </a:r>
            <a:endParaRPr lang="en-US" altLang="zh-TW" sz="2400" dirty="0" smtClean="0"/>
          </a:p>
          <a:p>
            <a:pPr marL="342900" indent="-342900">
              <a:lnSpc>
                <a:spcPct val="150000"/>
              </a:lnSpc>
              <a:buFont typeface="Wingdings" panose="05000000000000000000" pitchFamily="2" charset="2"/>
              <a:buChar char="u"/>
            </a:pPr>
            <a:r>
              <a:rPr lang="zh-TW" altLang="en-US" sz="2400" dirty="0" smtClean="0"/>
              <a:t>換句話說</a:t>
            </a:r>
            <a:r>
              <a:rPr lang="zh-TW" altLang="en-US" sz="2400" dirty="0"/>
              <a:t>，在自動駕駛過程中，駕駛員可以在不監控駕駛環境的情況下進行次要活動（閱讀、使用平板電腦、看電影）</a:t>
            </a:r>
            <a:r>
              <a:rPr lang="zh-TW" altLang="en-US" sz="2400" dirty="0" smtClean="0"/>
              <a:t>。</a:t>
            </a:r>
            <a:endParaRPr lang="en-US" altLang="zh-TW" sz="2400" dirty="0"/>
          </a:p>
          <a:p>
            <a:pPr marL="342900" indent="-342900">
              <a:lnSpc>
                <a:spcPct val="150000"/>
              </a:lnSpc>
              <a:buFont typeface="Wingdings" panose="05000000000000000000" pitchFamily="2" charset="2"/>
              <a:buChar char="u"/>
            </a:pPr>
            <a:r>
              <a:rPr lang="zh-TW" altLang="en-US" sz="2400" dirty="0" smtClean="0"/>
              <a:t>當</a:t>
            </a:r>
            <a:r>
              <a:rPr lang="zh-TW" altLang="en-US" sz="2400" dirty="0"/>
              <a:t>車輛到達系統邊界並因此無法執行手頭的任務時，人類駕駛員應在收到接管請求 </a:t>
            </a:r>
            <a:r>
              <a:rPr lang="en-US" altLang="zh-TW" sz="2400" dirty="0"/>
              <a:t>(TOR) </a:t>
            </a:r>
            <a:r>
              <a:rPr lang="zh-TW" altLang="en-US" sz="2400" dirty="0"/>
              <a:t>提示後在合理的時間內接管駕駛任務。以安全和專注的方式重新控制汽車對於駕駛員和其他道路使用者的安全至關重要。</a:t>
            </a:r>
            <a:endParaRPr lang="zh-CN" altLang="en-US" sz="24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4" y="1133479"/>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spTree>
    <p:extLst>
      <p:ext uri="{BB962C8B-B14F-4D97-AF65-F5344CB8AC3E}">
        <p14:creationId xmlns:p14="http://schemas.microsoft.com/office/powerpoint/2010/main" val="3180578720"/>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介紹</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9841116" cy="2308324"/>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400" dirty="0"/>
              <a:t>因此，培訓計劃對於安全互動和促進正確獲得操作技能至關重要。我們的假設是，虛擬</a:t>
            </a:r>
            <a:r>
              <a:rPr lang="zh-TW" altLang="en-US" sz="2400" dirty="0" smtClean="0"/>
              <a:t>和擴增實境 技術</a:t>
            </a:r>
            <a:r>
              <a:rPr lang="zh-TW" altLang="en-US" sz="2400" dirty="0"/>
              <a:t>可能代表為此目的提供有價值的解決方案，允許駕駛員在受控環境中發現和測試汽車功能，而</a:t>
            </a:r>
            <a:r>
              <a:rPr lang="zh-TW" altLang="en-US" sz="2400" dirty="0" smtClean="0"/>
              <a:t>不會</a:t>
            </a:r>
            <a:r>
              <a:rPr lang="zh-TW" altLang="en-US" sz="2400" dirty="0"/>
              <a:t>將</a:t>
            </a:r>
            <a:r>
              <a:rPr lang="zh-TW" altLang="en-US" sz="2400" dirty="0" smtClean="0"/>
              <a:t>道路</a:t>
            </a:r>
            <a:r>
              <a:rPr lang="zh-TW" altLang="en-US" sz="2400" dirty="0"/>
              <a:t>使用者置於危險之中。</a:t>
            </a:r>
            <a:endParaRPr lang="zh-CN" altLang="en-US" sz="24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4" y="1133479"/>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spTree>
    <p:extLst>
      <p:ext uri="{BB962C8B-B14F-4D97-AF65-F5344CB8AC3E}">
        <p14:creationId xmlns:p14="http://schemas.microsoft.com/office/powerpoint/2010/main" val="2765288195"/>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smtClean="0">
                <a:solidFill>
                  <a:srgbClr val="438264"/>
                </a:solidFill>
                <a:latin typeface="微軟正黑體" panose="020B0604030504040204" pitchFamily="34" charset="-120"/>
                <a:ea typeface="微軟正黑體" panose="020B0604030504040204" pitchFamily="34" charset="-120"/>
                <a:cs typeface="+mn-ea"/>
                <a:sym typeface="+mn-lt"/>
              </a:rPr>
              <a:t>介紹</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9841116" cy="28623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400" dirty="0"/>
              <a:t>第一個目標是評估用於有條件自動駕駛汽車駕駛員培訓的 </a:t>
            </a:r>
            <a:r>
              <a:rPr lang="en-US" altLang="zh-TW" sz="2400" dirty="0"/>
              <a:t>VAR </a:t>
            </a:r>
            <a:r>
              <a:rPr lang="zh-TW" altLang="en-US" sz="2400" dirty="0"/>
              <a:t>系統。第二個目標是通過在公共道路上進行試駕來評估培訓向真實場景的轉移</a:t>
            </a:r>
            <a:r>
              <a:rPr lang="zh-TW" altLang="en-US" sz="2400" dirty="0" smtClean="0"/>
              <a:t>。此</a:t>
            </a:r>
            <a:r>
              <a:rPr lang="zh-TW" altLang="en-US" sz="2400" dirty="0"/>
              <a:t>測試駕駛是</a:t>
            </a:r>
            <a:r>
              <a:rPr lang="zh-TW" altLang="en-US" sz="2400" dirty="0" smtClean="0"/>
              <a:t>應用</a:t>
            </a:r>
            <a:r>
              <a:rPr lang="en-US" altLang="zh-TW" sz="2400" dirty="0" err="1" smtClean="0"/>
              <a:t>WoZ</a:t>
            </a:r>
            <a:r>
              <a:rPr lang="en-US" altLang="zh-TW" sz="2400" dirty="0" smtClean="0"/>
              <a:t> </a:t>
            </a:r>
            <a:r>
              <a:rPr lang="zh-TW" altLang="en-US" sz="2400" dirty="0"/>
              <a:t>協議進行的：它使參與者相信該車輛由自動駕駛系統驅動，而實際上由人類駕駛員控制</a:t>
            </a:r>
            <a:r>
              <a:rPr lang="zh-TW" altLang="en-US" sz="2400" dirty="0" smtClean="0"/>
              <a:t>。其中</a:t>
            </a:r>
            <a:r>
              <a:rPr lang="zh-TW" altLang="en-US" sz="2400" dirty="0"/>
              <a:t>包括在公共道路上與沒有經驗的不知情參與者進行 </a:t>
            </a:r>
            <a:r>
              <a:rPr lang="en-US" altLang="zh-TW" sz="2400" dirty="0" err="1"/>
              <a:t>WoZ</a:t>
            </a:r>
            <a:r>
              <a:rPr lang="en-US" altLang="zh-TW" sz="2400" dirty="0"/>
              <a:t> </a:t>
            </a:r>
            <a:r>
              <a:rPr lang="zh-TW" altLang="en-US" sz="2400" dirty="0" smtClean="0"/>
              <a:t>駕駛。</a:t>
            </a:r>
            <a:endParaRPr lang="zh-CN" altLang="en-US" sz="24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4" y="1133479"/>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rgbClr val="438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spTree>
    <p:extLst>
      <p:ext uri="{BB962C8B-B14F-4D97-AF65-F5344CB8AC3E}">
        <p14:creationId xmlns:p14="http://schemas.microsoft.com/office/powerpoint/2010/main" val="2197022910"/>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624530" y="1291593"/>
            <a:ext cx="10710503" cy="3970318"/>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400" dirty="0" smtClean="0"/>
              <a:t>目的：讓人們</a:t>
            </a:r>
            <a:r>
              <a:rPr lang="zh-TW" altLang="en-US" sz="2400" dirty="0"/>
              <a:t>準備好駕駛 </a:t>
            </a:r>
            <a:r>
              <a:rPr lang="en-US" altLang="zh-TW" sz="2400" dirty="0"/>
              <a:t>3 </a:t>
            </a:r>
            <a:r>
              <a:rPr lang="zh-TW" altLang="en-US" sz="2400" dirty="0"/>
              <a:t>級（條件駕駛自動化）自動駕駛汽車</a:t>
            </a:r>
            <a:r>
              <a:rPr lang="zh-TW" altLang="en-US" sz="2400" dirty="0" smtClean="0"/>
              <a:t>。</a:t>
            </a:r>
            <a:endParaRPr lang="en-US" altLang="zh-TW" sz="2400" dirty="0" smtClean="0"/>
          </a:p>
          <a:p>
            <a:pPr marL="342900" indent="-342900">
              <a:lnSpc>
                <a:spcPct val="150000"/>
              </a:lnSpc>
              <a:buFont typeface="Wingdings" panose="05000000000000000000" pitchFamily="2" charset="2"/>
              <a:buChar char="u"/>
            </a:pPr>
            <a:r>
              <a:rPr lang="zh-TW" altLang="en-US" sz="2400" dirty="0" smtClean="0"/>
              <a:t>參與者：</a:t>
            </a:r>
            <a:r>
              <a:rPr lang="en-US" altLang="zh-TW" sz="2400" dirty="0" smtClean="0"/>
              <a:t>60 </a:t>
            </a:r>
            <a:r>
              <a:rPr lang="zh-TW" altLang="en-US" sz="2400" dirty="0"/>
              <a:t>名持有有效</a:t>
            </a:r>
            <a:r>
              <a:rPr lang="zh-TW" altLang="en-US" sz="2400" dirty="0" smtClean="0"/>
              <a:t>駕駛執照者，隨機分配到分配</a:t>
            </a:r>
            <a:r>
              <a:rPr lang="zh-TW" altLang="en-US" sz="2400" dirty="0"/>
              <a:t>到三組之一，並使用不同的方法進行培訓：</a:t>
            </a:r>
            <a:r>
              <a:rPr lang="zh-TW" altLang="en-US" sz="2400" b="1" dirty="0">
                <a:solidFill>
                  <a:srgbClr val="FF0000"/>
                </a:solidFill>
              </a:rPr>
              <a:t>車</a:t>
            </a:r>
            <a:r>
              <a:rPr lang="zh-TW" altLang="en-US" sz="2400" b="1" dirty="0" smtClean="0">
                <a:solidFill>
                  <a:srgbClr val="FF0000"/>
                </a:solidFill>
              </a:rPr>
              <a:t>載</a:t>
            </a:r>
            <a:r>
              <a:rPr lang="zh-TW" altLang="en-US" sz="2400" b="1" dirty="0">
                <a:solidFill>
                  <a:srgbClr val="FF0000"/>
                </a:solidFill>
              </a:rPr>
              <a:t>影片</a:t>
            </a:r>
            <a:r>
              <a:rPr lang="zh-TW" altLang="en-US" sz="2400" b="1" dirty="0" smtClean="0">
                <a:solidFill>
                  <a:srgbClr val="FF0000"/>
                </a:solidFill>
              </a:rPr>
              <a:t>教程、擴增實境培訓</a:t>
            </a:r>
            <a:r>
              <a:rPr lang="zh-TW" altLang="en-US" sz="2400" b="1" dirty="0">
                <a:solidFill>
                  <a:srgbClr val="FF0000"/>
                </a:solidFill>
              </a:rPr>
              <a:t>計劃和</a:t>
            </a:r>
            <a:r>
              <a:rPr lang="zh-TW" altLang="en-US" sz="2400" b="1" dirty="0" smtClean="0">
                <a:solidFill>
                  <a:srgbClr val="FF0000"/>
                </a:solidFill>
              </a:rPr>
              <a:t>虛擬實境模擬器</a:t>
            </a:r>
            <a:r>
              <a:rPr lang="zh-TW" altLang="en-US" sz="2400" dirty="0" smtClean="0"/>
              <a:t>。</a:t>
            </a:r>
            <a:endParaRPr lang="en-US" altLang="zh-TW" sz="2400" dirty="0" smtClean="0"/>
          </a:p>
          <a:p>
            <a:pPr marL="342900" indent="-342900">
              <a:lnSpc>
                <a:spcPct val="150000"/>
              </a:lnSpc>
              <a:buFont typeface="Wingdings" panose="05000000000000000000" pitchFamily="2" charset="2"/>
              <a:buChar char="u"/>
            </a:pPr>
            <a:r>
              <a:rPr lang="zh-TW" altLang="en-US" sz="2400" dirty="0" smtClean="0"/>
              <a:t>培訓</a:t>
            </a:r>
            <a:r>
              <a:rPr lang="zh-TW" altLang="en-US" sz="2400" dirty="0"/>
              <a:t>結束後，所有參與者在公共高速公路上駕駛一輛自動駕駛汽車的原型車。出於安全原因，無法在公共道路上使用真正的自動駕駛汽車進行測試</a:t>
            </a:r>
            <a:r>
              <a:rPr lang="zh-TW" altLang="en-US" sz="2400" dirty="0" smtClean="0"/>
              <a:t>。</a:t>
            </a:r>
            <a:endParaRPr lang="en-US" altLang="zh-TW" sz="2400" dirty="0" smtClean="0"/>
          </a:p>
          <a:p>
            <a:pPr marL="342900" indent="-342900">
              <a:lnSpc>
                <a:spcPct val="150000"/>
              </a:lnSpc>
              <a:buFont typeface="Wingdings" panose="05000000000000000000" pitchFamily="2" charset="2"/>
              <a:buChar char="u"/>
            </a:pPr>
            <a:r>
              <a:rPr lang="zh-TW" altLang="en-US" sz="2400" dirty="0" smtClean="0"/>
              <a:t>這</a:t>
            </a:r>
            <a:r>
              <a:rPr lang="zh-TW" altLang="en-US" sz="2400" dirty="0"/>
              <a:t>輛車實際上並不是自動駕駛的，而是由受試者</a:t>
            </a:r>
            <a:r>
              <a:rPr lang="zh-TW" altLang="en-US" sz="2400" dirty="0" smtClean="0"/>
              <a:t>不知情下，人為控制的。</a:t>
            </a:r>
            <a:r>
              <a:rPr lang="zh-TW" altLang="en-US" sz="2400" dirty="0"/>
              <a:t>每個參與者的研究持續了大約 </a:t>
            </a:r>
            <a:r>
              <a:rPr lang="en-US" altLang="zh-TW" sz="2400" dirty="0"/>
              <a:t>2 </a:t>
            </a:r>
            <a:r>
              <a:rPr lang="zh-TW" altLang="en-US" sz="2400" dirty="0"/>
              <a:t>小時。</a:t>
            </a:r>
            <a:endParaRPr lang="zh-CN" altLang="en-US" sz="24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4" y="1133479"/>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1090" y="5312908"/>
            <a:ext cx="1690371" cy="1690370"/>
          </a:xfrm>
          <a:prstGeom prst="rect">
            <a:avLst/>
          </a:prstGeom>
        </p:spPr>
      </p:pic>
      <p:pic>
        <p:nvPicPr>
          <p:cNvPr id="6" name="圖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8523" y="5213493"/>
            <a:ext cx="7810500" cy="1419225"/>
          </a:xfrm>
          <a:prstGeom prst="rect">
            <a:avLst/>
          </a:prstGeom>
        </p:spPr>
      </p:pic>
    </p:spTree>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70571" y="2256"/>
            <a:ext cx="1005403" cy="584775"/>
          </a:xfrm>
          <a:prstGeom prst="rect">
            <a:avLst/>
          </a:prstGeom>
          <a:noFill/>
        </p:spPr>
        <p:txBody>
          <a:bodyPr wrap="none" rtlCol="0">
            <a:spAutoFit/>
          </a:bodyPr>
          <a:lstStyle/>
          <a:p>
            <a:r>
              <a:rPr lang="zh-TW" altLang="en-US" sz="3200" dirty="0">
                <a:solidFill>
                  <a:srgbClr val="438264"/>
                </a:solidFill>
                <a:latin typeface="微軟正黑體" panose="020B0604030504040204" pitchFamily="34" charset="-120"/>
                <a:ea typeface="微軟正黑體" panose="020B0604030504040204" pitchFamily="34" charset="-120"/>
                <a:cs typeface="+mn-ea"/>
                <a:sym typeface="+mn-lt"/>
              </a:rPr>
              <a:t>方法</a:t>
            </a:r>
            <a:endParaRPr lang="zh-CN" altLang="en-US" sz="3200" dirty="0">
              <a:solidFill>
                <a:srgbClr val="438264"/>
              </a:solidFill>
              <a:latin typeface="微軟正黑體" panose="020B0604030504040204" pitchFamily="34" charset="-120"/>
              <a:ea typeface="微軟正黑體" panose="020B0604030504040204" pitchFamily="34" charset="-120"/>
              <a:cs typeface="+mn-ea"/>
              <a:sym typeface="+mn-lt"/>
            </a:endParaRPr>
          </a:p>
        </p:txBody>
      </p:sp>
      <p:sp>
        <p:nvSpPr>
          <p:cNvPr id="14" name="文本框 13"/>
          <p:cNvSpPr txBox="1"/>
          <p:nvPr/>
        </p:nvSpPr>
        <p:spPr>
          <a:xfrm>
            <a:off x="1330860" y="1718254"/>
            <a:ext cx="10043592" cy="4708981"/>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marL="342900" indent="-342900">
              <a:lnSpc>
                <a:spcPct val="150000"/>
              </a:lnSpc>
              <a:buFont typeface="Wingdings" panose="05000000000000000000" pitchFamily="2" charset="2"/>
              <a:buChar char="u"/>
            </a:pPr>
            <a:r>
              <a:rPr lang="zh-TW" altLang="en-US" sz="2000" dirty="0" smtClean="0"/>
              <a:t>使用 </a:t>
            </a:r>
            <a:r>
              <a:rPr lang="en-US" altLang="zh-TW" sz="2000" dirty="0" smtClean="0"/>
              <a:t>Grand </a:t>
            </a:r>
            <a:r>
              <a:rPr lang="en-US" altLang="zh-TW" sz="2000" dirty="0"/>
              <a:t>C4 </a:t>
            </a:r>
            <a:r>
              <a:rPr lang="en-US" altLang="zh-TW" sz="2000" dirty="0" smtClean="0"/>
              <a:t>Picasso</a:t>
            </a:r>
            <a:r>
              <a:rPr lang="zh-TW" altLang="en-US" sz="2000" dirty="0" smtClean="0"/>
              <a:t> 進行改裝，為右側駕駛，</a:t>
            </a:r>
            <a:r>
              <a:rPr lang="zh-TW" altLang="en-US" sz="2000" dirty="0"/>
              <a:t>配備自動變速箱，左側添加了功能齊全的方向盤、踏板和換檔</a:t>
            </a:r>
            <a:r>
              <a:rPr lang="zh-TW" altLang="en-US" sz="2000" dirty="0" smtClean="0"/>
              <a:t>裝置。</a:t>
            </a:r>
            <a:endParaRPr lang="en-US" altLang="zh-TW" sz="2000" dirty="0" smtClean="0"/>
          </a:p>
          <a:p>
            <a:pPr marL="342900" indent="-342900">
              <a:lnSpc>
                <a:spcPct val="150000"/>
              </a:lnSpc>
              <a:buFont typeface="Wingdings" panose="05000000000000000000" pitchFamily="2" charset="2"/>
              <a:buChar char="u"/>
            </a:pPr>
            <a:r>
              <a:rPr lang="zh-TW" altLang="en-US" sz="2000" dirty="0"/>
              <a:t>在自動駕駛過程中，車輛遵守限速，調整速度以保持與前車的安全距離；然而，車輛沒有進行超車或變道</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a:t>車</a:t>
            </a:r>
            <a:r>
              <a:rPr lang="zh-TW" altLang="en-US" sz="2000" dirty="0" smtClean="0"/>
              <a:t>內介面顯示系統包括有</a:t>
            </a:r>
            <a:r>
              <a:rPr lang="zh-TW" altLang="en-US" sz="2000" dirty="0"/>
              <a:t>兩</a:t>
            </a:r>
            <a:r>
              <a:rPr lang="zh-TW" altLang="en-US" sz="2000" dirty="0" smtClean="0"/>
              <a:t>個螢幕的</a:t>
            </a:r>
            <a:r>
              <a:rPr lang="zh-TW" altLang="en-US" sz="2000" dirty="0"/>
              <a:t>車載電腦、一個音響系統和自動駕駛按鈕</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兩個螢幕（</a:t>
            </a:r>
            <a:r>
              <a:rPr lang="zh-TW" altLang="en-US" sz="2000" dirty="0"/>
              <a:t>方向盤後面和中央</a:t>
            </a:r>
            <a:r>
              <a:rPr lang="zh-TW" altLang="en-US" sz="2000" dirty="0" smtClean="0"/>
              <a:t>控制台）</a:t>
            </a:r>
            <a:r>
              <a:rPr lang="zh-TW" altLang="en-US" sz="2000" dirty="0"/>
              <a:t>用於顯示有關汽車的信息</a:t>
            </a:r>
            <a:r>
              <a:rPr lang="zh-TW" altLang="en-US" sz="2000" dirty="0" smtClean="0"/>
              <a:t>，執行</a:t>
            </a:r>
            <a:r>
              <a:rPr lang="zh-TW" altLang="en-US" sz="2000" dirty="0"/>
              <a:t>諸如看電影和玩遊戲等</a:t>
            </a:r>
            <a:r>
              <a:rPr lang="zh-TW" altLang="en-US" sz="2000" b="1" dirty="0"/>
              <a:t>次要活動</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自動</a:t>
            </a:r>
            <a:r>
              <a:rPr lang="zh-TW" altLang="en-US" sz="2000" dirty="0"/>
              <a:t>駕駛</a:t>
            </a:r>
            <a:r>
              <a:rPr lang="zh-TW" altLang="en-US" sz="2000" dirty="0" smtClean="0"/>
              <a:t>按鈕放置</a:t>
            </a:r>
            <a:r>
              <a:rPr lang="zh-TW" altLang="en-US" sz="2000" dirty="0"/>
              <a:t>在靠近換擋的中央控制台上</a:t>
            </a:r>
            <a:r>
              <a:rPr lang="zh-TW" altLang="en-US" sz="2000" dirty="0" smtClean="0"/>
              <a:t>。</a:t>
            </a:r>
            <a:endParaRPr lang="en-US" altLang="zh-TW" sz="2000" dirty="0" smtClean="0"/>
          </a:p>
          <a:p>
            <a:pPr marL="342900" indent="-342900">
              <a:lnSpc>
                <a:spcPct val="150000"/>
              </a:lnSpc>
              <a:buFont typeface="Wingdings" panose="05000000000000000000" pitchFamily="2" charset="2"/>
              <a:buChar char="u"/>
            </a:pPr>
            <a:r>
              <a:rPr lang="zh-TW" altLang="en-US" sz="2000" dirty="0" smtClean="0"/>
              <a:t>汽車</a:t>
            </a:r>
            <a:r>
              <a:rPr lang="zh-TW" altLang="en-US" sz="2000" dirty="0"/>
              <a:t>的所有狀態變化都會通過</a:t>
            </a:r>
            <a:r>
              <a:rPr lang="zh-TW" altLang="en-US" sz="2000" b="1" dirty="0">
                <a:solidFill>
                  <a:schemeClr val="accent1"/>
                </a:solidFill>
              </a:rPr>
              <a:t>視覺聽覺警報</a:t>
            </a:r>
            <a:r>
              <a:rPr lang="zh-TW" altLang="en-US" sz="2000" dirty="0"/>
              <a:t>通知駕駛員，其中包括</a:t>
            </a:r>
            <a:r>
              <a:rPr lang="zh-TW" altLang="en-US" sz="2000" dirty="0" smtClean="0"/>
              <a:t>在螢幕</a:t>
            </a:r>
            <a:r>
              <a:rPr lang="zh-TW" altLang="en-US" sz="2000" dirty="0"/>
              <a:t>上顯示圖標以及播放聲音和語音信息。</a:t>
            </a:r>
            <a:endParaRPr lang="zh-CN" altLang="en-US" sz="2000" dirty="0">
              <a:solidFill>
                <a:schemeClr val="tx1">
                  <a:lumMod val="95000"/>
                  <a:lumOff val="5000"/>
                </a:schemeClr>
              </a:solidFill>
              <a:latin typeface="微軟正黑體" panose="020B0604030504040204" pitchFamily="34" charset="-120"/>
              <a:ea typeface="微軟正黑體" panose="020B0604030504040204" pitchFamily="34" charset="-120"/>
              <a:cs typeface="+mn-ea"/>
              <a:sym typeface="+mn-lt"/>
            </a:endParaRPr>
          </a:p>
        </p:txBody>
      </p:sp>
      <p:sp>
        <p:nvSpPr>
          <p:cNvPr id="16" name="矩形 15"/>
          <p:cNvSpPr/>
          <p:nvPr/>
        </p:nvSpPr>
        <p:spPr>
          <a:xfrm flipV="1">
            <a:off x="73983" y="1048696"/>
            <a:ext cx="5121859" cy="16098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flipV="1">
            <a:off x="8019169" y="6663553"/>
            <a:ext cx="3891280" cy="762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descr="5d132267d1c7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985" y="294644"/>
            <a:ext cx="1101091" cy="1101090"/>
          </a:xfrm>
          <a:prstGeom prst="rect">
            <a:avLst/>
          </a:prstGeom>
        </p:spPr>
      </p:pic>
      <p:pic>
        <p:nvPicPr>
          <p:cNvPr id="5" name="图片 4" descr="5d132267d1c7a"/>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97265" y="5270305"/>
            <a:ext cx="1690371" cy="1690370"/>
          </a:xfrm>
          <a:prstGeom prst="rect">
            <a:avLst/>
          </a:prstGeom>
        </p:spPr>
      </p:pic>
      <p:sp>
        <p:nvSpPr>
          <p:cNvPr id="6" name="矩形 5"/>
          <p:cNvSpPr/>
          <p:nvPr/>
        </p:nvSpPr>
        <p:spPr>
          <a:xfrm>
            <a:off x="1084810" y="587031"/>
            <a:ext cx="800219" cy="461665"/>
          </a:xfrm>
          <a:prstGeom prst="rect">
            <a:avLst/>
          </a:prstGeom>
        </p:spPr>
        <p:txBody>
          <a:bodyPr wrap="none">
            <a:spAutoFit/>
          </a:bodyPr>
          <a:lstStyle/>
          <a:p>
            <a:r>
              <a:rPr lang="zh-TW" altLang="en-US" sz="2400" b="1" dirty="0" smtClean="0"/>
              <a:t>設備</a:t>
            </a:r>
            <a:endParaRPr lang="en-US" altLang="zh-TW" sz="2400" b="1" dirty="0"/>
          </a:p>
        </p:txBody>
      </p:sp>
      <p:pic>
        <p:nvPicPr>
          <p:cNvPr id="10" name="Picture 2" descr="Citroen 2016 Grand C4 Picasso 2.0 BlueHDi Premium | 車款介紹- Yahoo奇摩汽車機車"/>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61043" y="104801"/>
            <a:ext cx="3049406" cy="1713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797021"/>
      </p:ext>
    </p:extLst>
  </p:cSld>
  <p:clrMapOvr>
    <a:masterClrMapping/>
  </p:clrMapOvr>
  <p:transition spd="slow"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500"/>
                                        <p:tgtEl>
                                          <p:spTgt spid="3"/>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4"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p:bldP spid="16" grpId="0" animBg="1"/>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仙人掌"/>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33covjh0">
      <a:majorFont>
        <a:latin typeface="Arial"/>
        <a:ea typeface="汉仪跳跳体简"/>
        <a:cs typeface=""/>
      </a:majorFont>
      <a:minorFont>
        <a:latin typeface="Arial"/>
        <a:ea typeface="汉仪跳跳体简"/>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3832</TotalTime>
  <Words>2614</Words>
  <Application>Microsoft Office PowerPoint</Application>
  <PresentationFormat>寬螢幕</PresentationFormat>
  <Paragraphs>205</Paragraphs>
  <Slides>25</Slides>
  <Notes>25</Notes>
  <HiddenSlides>0</HiddenSlides>
  <MMClips>0</MMClips>
  <ScaleCrop>false</ScaleCrop>
  <HeadingPairs>
    <vt:vector size="6" baseType="variant">
      <vt:variant>
        <vt:lpstr>使用字型</vt:lpstr>
      </vt:variant>
      <vt:variant>
        <vt:i4>13</vt:i4>
      </vt:variant>
      <vt:variant>
        <vt:lpstr>佈景主題</vt:lpstr>
      </vt:variant>
      <vt:variant>
        <vt:i4>1</vt:i4>
      </vt:variant>
      <vt:variant>
        <vt:lpstr>投影片標題</vt:lpstr>
      </vt:variant>
      <vt:variant>
        <vt:i4>25</vt:i4>
      </vt:variant>
    </vt:vector>
  </HeadingPairs>
  <TitlesOfParts>
    <vt:vector size="39" baseType="lpstr">
      <vt:lpstr>MathJax_Main</vt:lpstr>
      <vt:lpstr>MathJax_Math-italic</vt:lpstr>
      <vt:lpstr>SimSun</vt:lpstr>
      <vt:lpstr>汉仪跳跳体简</vt:lpstr>
      <vt:lpstr>等线</vt:lpstr>
      <vt:lpstr>微軟正黑體</vt:lpstr>
      <vt:lpstr>新細明體</vt:lpstr>
      <vt:lpstr>Arial</vt:lpstr>
      <vt:lpstr>Calibri</vt:lpstr>
      <vt:lpstr>Georgia</vt:lpstr>
      <vt:lpstr>Times New Roman</vt:lpstr>
      <vt:lpstr>Verdana</vt:lpstr>
      <vt:lpstr>Wingdings</vt:lpstr>
      <vt:lpstr>第一PPT，www.1ppt.com</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
  <cp:lastModifiedBy>Microsoft 帳戶</cp:lastModifiedBy>
  <cp:revision>91</cp:revision>
  <dcterms:created xsi:type="dcterms:W3CDTF">2019-06-26T08:38:00Z</dcterms:created>
  <dcterms:modified xsi:type="dcterms:W3CDTF">2021-06-04T08:44:02Z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